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83" r:id="rId3"/>
    <p:sldId id="284" r:id="rId4"/>
    <p:sldId id="258" r:id="rId5"/>
    <p:sldId id="259" r:id="rId6"/>
    <p:sldId id="289" r:id="rId7"/>
    <p:sldId id="290" r:id="rId8"/>
    <p:sldId id="291" r:id="rId9"/>
    <p:sldId id="285" r:id="rId10"/>
    <p:sldId id="264" r:id="rId11"/>
    <p:sldId id="265" r:id="rId12"/>
    <p:sldId id="292" r:id="rId13"/>
    <p:sldId id="293" r:id="rId14"/>
    <p:sldId id="286" r:id="rId15"/>
    <p:sldId id="273" r:id="rId16"/>
    <p:sldId id="295" r:id="rId17"/>
    <p:sldId id="294" r:id="rId18"/>
    <p:sldId id="296" r:id="rId19"/>
    <p:sldId id="287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257" r:id="rId28"/>
    <p:sldId id="304" r:id="rId29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966"/>
    <a:srgbClr val="5ABB93"/>
    <a:srgbClr val="756271"/>
    <a:srgbClr val="F2B973"/>
    <a:srgbClr val="EF5B43"/>
    <a:srgbClr val="858976"/>
    <a:srgbClr val="EBEA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26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40" y="2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EC95207-2905-4C76-99C8-EBCC5A929AC2}" type="datetimeFigureOut">
              <a:rPr lang="zh-CN" altLang="en-US" smtClean="0"/>
              <a:pPr/>
              <a:t>2020/3/23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FFF16FC0-CA49-47D6-AC8D-5A2A6DC11E8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54391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微软雅黑" panose="020B0503020204020204" pitchFamily="34" charset="-122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0863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547849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26284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26958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923960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463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58993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264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5713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297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072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225519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78640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64079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8583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7417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654788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418805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57970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6675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9414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378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2082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7808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867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8767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79A98D-95B1-4DD4-8389-DFC8F8C977C3}" type="slidenum">
              <a:rPr lang="zh-CN" altLang="en-US" smtClean="0"/>
              <a:pPr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06088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F16FC0-CA49-47D6-AC8D-5A2A6DC11E8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0541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171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949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2523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34741227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3669595"/>
      </p:ext>
    </p:extLst>
  </p:cSld>
  <p:clrMapOvr>
    <a:masterClrMapping/>
  </p:clrMapOvr>
  <p:transition spd="slow">
    <p:wip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93836362"/>
      </p:ext>
    </p:extLst>
  </p:cSld>
  <p:clrMapOvr>
    <a:masterClrMapping/>
  </p:clrMapOvr>
  <p:transition spd="slow">
    <p:wip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2780126"/>
      </p:ext>
    </p:extLst>
  </p:cSld>
  <p:clrMapOvr>
    <a:masterClrMapping/>
  </p:clrMapOvr>
  <p:transition spd="slow">
    <p:wip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0" y="6752493"/>
            <a:ext cx="12192000" cy="105508"/>
            <a:chOff x="0" y="5064369"/>
            <a:chExt cx="7777423" cy="79131"/>
          </a:xfrm>
        </p:grpSpPr>
        <p:grpSp>
          <p:nvGrpSpPr>
            <p:cNvPr id="3" name="组合 2"/>
            <p:cNvGrpSpPr/>
            <p:nvPr/>
          </p:nvGrpSpPr>
          <p:grpSpPr>
            <a:xfrm>
              <a:off x="0" y="5064369"/>
              <a:ext cx="3888711" cy="79131"/>
              <a:chOff x="0" y="4948238"/>
              <a:chExt cx="3888711" cy="195262"/>
            </a:xfrm>
          </p:grpSpPr>
          <p:sp>
            <p:nvSpPr>
              <p:cNvPr id="8" name="矩形 7"/>
              <p:cNvSpPr/>
              <p:nvPr/>
            </p:nvSpPr>
            <p:spPr>
              <a:xfrm>
                <a:off x="0" y="4948238"/>
                <a:ext cx="1296237" cy="19526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>
                <a:off x="1296237" y="4948238"/>
                <a:ext cx="1296237" cy="195262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矩形 9"/>
              <p:cNvSpPr/>
              <p:nvPr/>
            </p:nvSpPr>
            <p:spPr>
              <a:xfrm>
                <a:off x="2592474" y="4948238"/>
                <a:ext cx="1296237" cy="19526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3888712" y="5064369"/>
              <a:ext cx="3888711" cy="79131"/>
              <a:chOff x="0" y="4948238"/>
              <a:chExt cx="3888711" cy="195262"/>
            </a:xfrm>
          </p:grpSpPr>
          <p:sp>
            <p:nvSpPr>
              <p:cNvPr id="5" name="矩形 4"/>
              <p:cNvSpPr/>
              <p:nvPr/>
            </p:nvSpPr>
            <p:spPr>
              <a:xfrm>
                <a:off x="0" y="4948238"/>
                <a:ext cx="1296237" cy="195262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矩形 5"/>
              <p:cNvSpPr/>
              <p:nvPr/>
            </p:nvSpPr>
            <p:spPr>
              <a:xfrm>
                <a:off x="1296237" y="4948238"/>
                <a:ext cx="1296237" cy="195262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矩形 6"/>
              <p:cNvSpPr/>
              <p:nvPr/>
            </p:nvSpPr>
            <p:spPr>
              <a:xfrm>
                <a:off x="2592474" y="4948238"/>
                <a:ext cx="1296237" cy="195262"/>
              </a:xfrm>
              <a:prstGeom prst="rect">
                <a:avLst/>
              </a:prstGeom>
              <a:solidFill>
                <a:schemeClr val="accent6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00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28456734"/>
      </p:ext>
    </p:extLst>
  </p:cSld>
  <p:clrMapOvr>
    <a:masterClrMapping/>
  </p:clrMapOvr>
  <p:transition spd="slow">
    <p:wip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 userDrawn="1"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48" name="矩形 47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0709459"/>
      </p:ext>
    </p:extLst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03177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782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0515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8978388" y="6398464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5510555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0533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12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376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8F712C-13B4-48BC-9639-10A619B18608}" type="datetimeFigureOut">
              <a:rPr lang="zh-CN" altLang="en-US" smtClean="0"/>
              <a:t>2020/3/23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D52BC-4BCA-490D-94CE-02C0A355447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61445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AE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BB8F712C-13B4-48BC-9639-10A619B18608}" type="datetimeFigureOut">
              <a:rPr lang="zh-CN" altLang="en-US" smtClean="0"/>
              <a:pPr/>
              <a:t>2020/3/23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A3BD52BC-4BCA-490D-94CE-02C0A355447E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1689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6" r:id="rId14"/>
    <p:sldLayoutId id="2147483667" r:id="rId15"/>
    <p:sldLayoutId id="2147483670" r:id="rId16"/>
    <p:sldLayoutId id="214748367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6.tiff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11" Type="http://schemas.openxmlformats.org/officeDocument/2006/relationships/image" Target="../media/image33.tiff"/><Relationship Id="rId5" Type="http://schemas.openxmlformats.org/officeDocument/2006/relationships/image" Target="../media/image28.tiff"/><Relationship Id="rId10" Type="http://schemas.openxmlformats.org/officeDocument/2006/relationships/image" Target="../media/image4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2.png"/><Relationship Id="rId5" Type="http://schemas.openxmlformats.org/officeDocument/2006/relationships/image" Target="../media/image41.tiff"/><Relationship Id="rId4" Type="http://schemas.openxmlformats.org/officeDocument/2006/relationships/image" Target="../media/image40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tiff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3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1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21" Type="http://schemas.openxmlformats.org/officeDocument/2006/relationships/image" Target="../media/image19.png"/><Relationship Id="rId7" Type="http://schemas.openxmlformats.org/officeDocument/2006/relationships/image" Target="../media/image6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5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4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11" Type="http://schemas.openxmlformats.org/officeDocument/2006/relationships/image" Target="../media/image90.png"/><Relationship Id="rId24" Type="http://schemas.openxmlformats.org/officeDocument/2006/relationships/image" Target="../media/image22.png"/><Relationship Id="rId5" Type="http://schemas.openxmlformats.org/officeDocument/2006/relationships/image" Target="../media/image4.png"/><Relationship Id="rId15" Type="http://schemas.openxmlformats.org/officeDocument/2006/relationships/image" Target="../media/image13.png"/><Relationship Id="rId23" Type="http://schemas.openxmlformats.org/officeDocument/2006/relationships/image" Target="../media/image21.png"/><Relationship Id="rId10" Type="http://schemas.openxmlformats.org/officeDocument/2006/relationships/image" Target="../media/image9.png"/><Relationship Id="rId19" Type="http://schemas.openxmlformats.org/officeDocument/2006/relationships/image" Target="../media/image17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2.png"/><Relationship Id="rId22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-441" y="0"/>
            <a:ext cx="1162754" cy="6858000"/>
          </a:xfrm>
          <a:prstGeom prst="rect">
            <a:avLst/>
          </a:prstGeom>
          <a:solidFill>
            <a:srgbClr val="5AB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1160944" y="0"/>
            <a:ext cx="1162754" cy="6858000"/>
          </a:xfrm>
          <a:custGeom>
            <a:avLst/>
            <a:gdLst>
              <a:gd name="connsiteX0" fmla="*/ 0 w 1162754"/>
              <a:gd name="connsiteY0" fmla="*/ 0 h 6858000"/>
              <a:gd name="connsiteX1" fmla="*/ 1162754 w 1162754"/>
              <a:gd name="connsiteY1" fmla="*/ 0 h 6858000"/>
              <a:gd name="connsiteX2" fmla="*/ 1162754 w 1162754"/>
              <a:gd name="connsiteY2" fmla="*/ 2553053 h 6858000"/>
              <a:gd name="connsiteX3" fmla="*/ 1108498 w 1162754"/>
              <a:gd name="connsiteY3" fmla="*/ 2625608 h 6858000"/>
              <a:gd name="connsiteX4" fmla="*/ 863096 w 1162754"/>
              <a:gd name="connsiteY4" fmla="*/ 3429000 h 6858000"/>
              <a:gd name="connsiteX5" fmla="*/ 1108498 w 1162754"/>
              <a:gd name="connsiteY5" fmla="*/ 4232393 h 6858000"/>
              <a:gd name="connsiteX6" fmla="*/ 1162754 w 1162754"/>
              <a:gd name="connsiteY6" fmla="*/ 4304948 h 6858000"/>
              <a:gd name="connsiteX7" fmla="*/ 1162754 w 1162754"/>
              <a:gd name="connsiteY7" fmla="*/ 6858000 h 6858000"/>
              <a:gd name="connsiteX8" fmla="*/ 0 w 116275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2754" h="6858000">
                <a:moveTo>
                  <a:pt x="0" y="0"/>
                </a:moveTo>
                <a:lnTo>
                  <a:pt x="1162754" y="0"/>
                </a:lnTo>
                <a:lnTo>
                  <a:pt x="1162754" y="2553053"/>
                </a:lnTo>
                <a:lnTo>
                  <a:pt x="1108498" y="2625608"/>
                </a:lnTo>
                <a:cubicBezTo>
                  <a:pt x="953564" y="2854941"/>
                  <a:pt x="863096" y="3131405"/>
                  <a:pt x="863096" y="3429000"/>
                </a:cubicBezTo>
                <a:cubicBezTo>
                  <a:pt x="863096" y="3726595"/>
                  <a:pt x="953564" y="4003060"/>
                  <a:pt x="1108498" y="4232393"/>
                </a:cubicBezTo>
                <a:lnTo>
                  <a:pt x="1162754" y="4304948"/>
                </a:lnTo>
                <a:lnTo>
                  <a:pt x="1162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56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>
            <a:off x="2320537" y="0"/>
            <a:ext cx="1162754" cy="6858000"/>
          </a:xfrm>
          <a:custGeom>
            <a:avLst/>
            <a:gdLst>
              <a:gd name="connsiteX0" fmla="*/ 0 w 1162754"/>
              <a:gd name="connsiteY0" fmla="*/ 4300721 h 6858000"/>
              <a:gd name="connsiteX1" fmla="*/ 31624 w 1162754"/>
              <a:gd name="connsiteY1" fmla="*/ 4343011 h 6858000"/>
              <a:gd name="connsiteX2" fmla="*/ 1140417 w 1162754"/>
              <a:gd name="connsiteY2" fmla="*/ 4865914 h 6858000"/>
              <a:gd name="connsiteX3" fmla="*/ 1162754 w 1162754"/>
              <a:gd name="connsiteY3" fmla="*/ 4863662 h 6858000"/>
              <a:gd name="connsiteX4" fmla="*/ 1162754 w 1162754"/>
              <a:gd name="connsiteY4" fmla="*/ 6858000 h 6858000"/>
              <a:gd name="connsiteX5" fmla="*/ 0 w 1162754"/>
              <a:gd name="connsiteY5" fmla="*/ 6858000 h 6858000"/>
              <a:gd name="connsiteX6" fmla="*/ 0 w 1162754"/>
              <a:gd name="connsiteY6" fmla="*/ 0 h 6858000"/>
              <a:gd name="connsiteX7" fmla="*/ 1162754 w 1162754"/>
              <a:gd name="connsiteY7" fmla="*/ 0 h 6858000"/>
              <a:gd name="connsiteX8" fmla="*/ 1162754 w 1162754"/>
              <a:gd name="connsiteY8" fmla="*/ 1994338 h 6858000"/>
              <a:gd name="connsiteX9" fmla="*/ 1140417 w 1162754"/>
              <a:gd name="connsiteY9" fmla="*/ 1992086 h 6858000"/>
              <a:gd name="connsiteX10" fmla="*/ 31624 w 1162754"/>
              <a:gd name="connsiteY10" fmla="*/ 2514989 h 6858000"/>
              <a:gd name="connsiteX11" fmla="*/ 0 w 1162754"/>
              <a:gd name="connsiteY11" fmla="*/ 2557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754" h="6858000">
                <a:moveTo>
                  <a:pt x="0" y="4300721"/>
                </a:moveTo>
                <a:lnTo>
                  <a:pt x="31624" y="4343011"/>
                </a:lnTo>
                <a:cubicBezTo>
                  <a:pt x="295175" y="4662361"/>
                  <a:pt x="694025" y="4865914"/>
                  <a:pt x="1140417" y="4865914"/>
                </a:cubicBezTo>
                <a:lnTo>
                  <a:pt x="1162754" y="4863662"/>
                </a:lnTo>
                <a:lnTo>
                  <a:pt x="1162754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62754" y="0"/>
                </a:lnTo>
                <a:lnTo>
                  <a:pt x="1162754" y="1994338"/>
                </a:lnTo>
                <a:lnTo>
                  <a:pt x="1140417" y="1992086"/>
                </a:lnTo>
                <a:cubicBezTo>
                  <a:pt x="694025" y="1992086"/>
                  <a:pt x="295175" y="2195639"/>
                  <a:pt x="31624" y="2514989"/>
                </a:cubicBezTo>
                <a:lnTo>
                  <a:pt x="0" y="2557280"/>
                </a:lnTo>
                <a:close/>
              </a:path>
            </a:pathLst>
          </a:custGeom>
          <a:solidFill>
            <a:srgbClr val="EF5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>
            <a:off x="3474560" y="0"/>
            <a:ext cx="1162754" cy="6858000"/>
          </a:xfrm>
          <a:custGeom>
            <a:avLst/>
            <a:gdLst>
              <a:gd name="connsiteX0" fmla="*/ 1162754 w 1162754"/>
              <a:gd name="connsiteY0" fmla="*/ 4252655 h 6858000"/>
              <a:gd name="connsiteX1" fmla="*/ 1162754 w 1162754"/>
              <a:gd name="connsiteY1" fmla="*/ 6858000 h 6858000"/>
              <a:gd name="connsiteX2" fmla="*/ 0 w 1162754"/>
              <a:gd name="connsiteY2" fmla="*/ 6858000 h 6858000"/>
              <a:gd name="connsiteX3" fmla="*/ 0 w 1162754"/>
              <a:gd name="connsiteY3" fmla="*/ 4864543 h 6858000"/>
              <a:gd name="connsiteX4" fmla="*/ 275983 w 1162754"/>
              <a:gd name="connsiteY4" fmla="*/ 4836721 h 6858000"/>
              <a:gd name="connsiteX5" fmla="*/ 1095187 w 1162754"/>
              <a:gd name="connsiteY5" fmla="*/ 4343011 h 6858000"/>
              <a:gd name="connsiteX6" fmla="*/ 0 w 1162754"/>
              <a:gd name="connsiteY6" fmla="*/ 0 h 6858000"/>
              <a:gd name="connsiteX7" fmla="*/ 1162754 w 1162754"/>
              <a:gd name="connsiteY7" fmla="*/ 0 h 6858000"/>
              <a:gd name="connsiteX8" fmla="*/ 1162754 w 1162754"/>
              <a:gd name="connsiteY8" fmla="*/ 2605346 h 6858000"/>
              <a:gd name="connsiteX9" fmla="*/ 1095187 w 1162754"/>
              <a:gd name="connsiteY9" fmla="*/ 2514989 h 6858000"/>
              <a:gd name="connsiteX10" fmla="*/ 275983 w 1162754"/>
              <a:gd name="connsiteY10" fmla="*/ 2021279 h 6858000"/>
              <a:gd name="connsiteX11" fmla="*/ 0 w 1162754"/>
              <a:gd name="connsiteY11" fmla="*/ 19934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754" h="6858000">
                <a:moveTo>
                  <a:pt x="1162754" y="4252655"/>
                </a:moveTo>
                <a:lnTo>
                  <a:pt x="1162754" y="6858000"/>
                </a:lnTo>
                <a:lnTo>
                  <a:pt x="0" y="6858000"/>
                </a:lnTo>
                <a:lnTo>
                  <a:pt x="0" y="4864543"/>
                </a:lnTo>
                <a:lnTo>
                  <a:pt x="275983" y="4836721"/>
                </a:lnTo>
                <a:cubicBezTo>
                  <a:pt x="603371" y="4769728"/>
                  <a:pt x="890203" y="4591395"/>
                  <a:pt x="1095187" y="4343011"/>
                </a:cubicBezTo>
                <a:close/>
                <a:moveTo>
                  <a:pt x="0" y="0"/>
                </a:moveTo>
                <a:lnTo>
                  <a:pt x="1162754" y="0"/>
                </a:lnTo>
                <a:lnTo>
                  <a:pt x="1162754" y="2605346"/>
                </a:lnTo>
                <a:lnTo>
                  <a:pt x="1095187" y="2514989"/>
                </a:lnTo>
                <a:cubicBezTo>
                  <a:pt x="890203" y="2266606"/>
                  <a:pt x="603371" y="2088273"/>
                  <a:pt x="275983" y="2021279"/>
                </a:cubicBezTo>
                <a:lnTo>
                  <a:pt x="0" y="1993458"/>
                </a:lnTo>
                <a:close/>
              </a:path>
            </a:pathLst>
          </a:custGeom>
          <a:solidFill>
            <a:srgbClr val="F2B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788176" y="4015477"/>
            <a:ext cx="5580000" cy="72000"/>
            <a:chOff x="5604327" y="1072832"/>
            <a:chExt cx="3149600" cy="1117600"/>
          </a:xfrm>
        </p:grpSpPr>
        <p:sp>
          <p:nvSpPr>
            <p:cNvPr id="21" name="矩形 20"/>
            <p:cNvSpPr/>
            <p:nvPr/>
          </p:nvSpPr>
          <p:spPr>
            <a:xfrm>
              <a:off x="5604327" y="1072832"/>
              <a:ext cx="787400" cy="1117600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6391727" y="1072832"/>
              <a:ext cx="787400" cy="1117600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7179127" y="1072832"/>
              <a:ext cx="787400" cy="1117600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7966527" y="1072832"/>
              <a:ext cx="787400" cy="1117600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174817" y="2145091"/>
            <a:ext cx="2567818" cy="2567818"/>
            <a:chOff x="2174817" y="2145091"/>
            <a:chExt cx="2567818" cy="2567818"/>
          </a:xfrm>
        </p:grpSpPr>
        <p:sp>
          <p:nvSpPr>
            <p:cNvPr id="8" name="椭圆 7"/>
            <p:cNvSpPr/>
            <p:nvPr/>
          </p:nvSpPr>
          <p:spPr>
            <a:xfrm>
              <a:off x="2174817" y="2145091"/>
              <a:ext cx="2567818" cy="2567818"/>
            </a:xfrm>
            <a:prstGeom prst="ellipse">
              <a:avLst/>
            </a:prstGeom>
            <a:noFill/>
            <a:ln w="63500">
              <a:solidFill>
                <a:srgbClr val="85897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5" name="Group 4"/>
            <p:cNvGrpSpPr>
              <a:grpSpLocks noChangeAspect="1"/>
            </p:cNvGrpSpPr>
            <p:nvPr/>
          </p:nvGrpSpPr>
          <p:grpSpPr bwMode="auto">
            <a:xfrm rot="19764056">
              <a:off x="2800743" y="2711502"/>
              <a:ext cx="1540774" cy="1434995"/>
              <a:chOff x="1164" y="687"/>
              <a:chExt cx="3219" cy="2998"/>
            </a:xfrm>
            <a:solidFill>
              <a:srgbClr val="858976"/>
            </a:solidFill>
            <a:effectLst/>
          </p:grpSpPr>
          <p:sp>
            <p:nvSpPr>
              <p:cNvPr id="26" name="Freeform 6"/>
              <p:cNvSpPr>
                <a:spLocks/>
              </p:cNvSpPr>
              <p:nvPr/>
            </p:nvSpPr>
            <p:spPr bwMode="auto">
              <a:xfrm>
                <a:off x="1164" y="687"/>
                <a:ext cx="3219" cy="2998"/>
              </a:xfrm>
              <a:custGeom>
                <a:avLst/>
                <a:gdLst>
                  <a:gd name="T0" fmla="*/ 96 w 1360"/>
                  <a:gd name="T1" fmla="*/ 404 h 1266"/>
                  <a:gd name="T2" fmla="*/ 96 w 1360"/>
                  <a:gd name="T3" fmla="*/ 527 h 1266"/>
                  <a:gd name="T4" fmla="*/ 105 w 1360"/>
                  <a:gd name="T5" fmla="*/ 537 h 1266"/>
                  <a:gd name="T6" fmla="*/ 123 w 1360"/>
                  <a:gd name="T7" fmla="*/ 616 h 1266"/>
                  <a:gd name="T8" fmla="*/ 119 w 1360"/>
                  <a:gd name="T9" fmla="*/ 629 h 1266"/>
                  <a:gd name="T10" fmla="*/ 147 w 1360"/>
                  <a:gd name="T11" fmla="*/ 940 h 1266"/>
                  <a:gd name="T12" fmla="*/ 169 w 1360"/>
                  <a:gd name="T13" fmla="*/ 1194 h 1266"/>
                  <a:gd name="T14" fmla="*/ 175 w 1360"/>
                  <a:gd name="T15" fmla="*/ 1266 h 1266"/>
                  <a:gd name="T16" fmla="*/ 0 w 1360"/>
                  <a:gd name="T17" fmla="*/ 1266 h 1266"/>
                  <a:gd name="T18" fmla="*/ 6 w 1360"/>
                  <a:gd name="T19" fmla="*/ 1197 h 1266"/>
                  <a:gd name="T20" fmla="*/ 38 w 1360"/>
                  <a:gd name="T21" fmla="*/ 811 h 1266"/>
                  <a:gd name="T22" fmla="*/ 54 w 1360"/>
                  <a:gd name="T23" fmla="*/ 629 h 1266"/>
                  <a:gd name="T24" fmla="*/ 50 w 1360"/>
                  <a:gd name="T25" fmla="*/ 613 h 1266"/>
                  <a:gd name="T26" fmla="*/ 71 w 1360"/>
                  <a:gd name="T27" fmla="*/ 537 h 1266"/>
                  <a:gd name="T28" fmla="*/ 79 w 1360"/>
                  <a:gd name="T29" fmla="*/ 525 h 1266"/>
                  <a:gd name="T30" fmla="*/ 79 w 1360"/>
                  <a:gd name="T31" fmla="*/ 407 h 1266"/>
                  <a:gd name="T32" fmla="*/ 70 w 1360"/>
                  <a:gd name="T33" fmla="*/ 392 h 1266"/>
                  <a:gd name="T34" fmla="*/ 31 w 1360"/>
                  <a:gd name="T35" fmla="*/ 374 h 1266"/>
                  <a:gd name="T36" fmla="*/ 44 w 1360"/>
                  <a:gd name="T37" fmla="*/ 366 h 1266"/>
                  <a:gd name="T38" fmla="*/ 624 w 1360"/>
                  <a:gd name="T39" fmla="*/ 44 h 1266"/>
                  <a:gd name="T40" fmla="*/ 692 w 1360"/>
                  <a:gd name="T41" fmla="*/ 5 h 1266"/>
                  <a:gd name="T42" fmla="*/ 718 w 1360"/>
                  <a:gd name="T43" fmla="*/ 5 h 1266"/>
                  <a:gd name="T44" fmla="*/ 1255 w 1360"/>
                  <a:gd name="T45" fmla="*/ 275 h 1266"/>
                  <a:gd name="T46" fmla="*/ 1360 w 1360"/>
                  <a:gd name="T47" fmla="*/ 328 h 1266"/>
                  <a:gd name="T48" fmla="*/ 1302 w 1360"/>
                  <a:gd name="T49" fmla="*/ 360 h 1266"/>
                  <a:gd name="T50" fmla="*/ 723 w 1360"/>
                  <a:gd name="T51" fmla="*/ 666 h 1266"/>
                  <a:gd name="T52" fmla="*/ 688 w 1360"/>
                  <a:gd name="T53" fmla="*/ 668 h 1266"/>
                  <a:gd name="T54" fmla="*/ 112 w 1360"/>
                  <a:gd name="T55" fmla="*/ 411 h 1266"/>
                  <a:gd name="T56" fmla="*/ 96 w 1360"/>
                  <a:gd name="T57" fmla="*/ 404 h 1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360" h="1266">
                    <a:moveTo>
                      <a:pt x="96" y="404"/>
                    </a:moveTo>
                    <a:cubicBezTo>
                      <a:pt x="96" y="447"/>
                      <a:pt x="96" y="487"/>
                      <a:pt x="96" y="527"/>
                    </a:cubicBezTo>
                    <a:cubicBezTo>
                      <a:pt x="96" y="531"/>
                      <a:pt x="101" y="535"/>
                      <a:pt x="105" y="537"/>
                    </a:cubicBezTo>
                    <a:cubicBezTo>
                      <a:pt x="136" y="555"/>
                      <a:pt x="144" y="585"/>
                      <a:pt x="123" y="616"/>
                    </a:cubicBezTo>
                    <a:cubicBezTo>
                      <a:pt x="121" y="620"/>
                      <a:pt x="119" y="625"/>
                      <a:pt x="119" y="629"/>
                    </a:cubicBezTo>
                    <a:cubicBezTo>
                      <a:pt x="128" y="733"/>
                      <a:pt x="138" y="836"/>
                      <a:pt x="147" y="940"/>
                    </a:cubicBezTo>
                    <a:cubicBezTo>
                      <a:pt x="154" y="1024"/>
                      <a:pt x="162" y="1109"/>
                      <a:pt x="169" y="1194"/>
                    </a:cubicBezTo>
                    <a:cubicBezTo>
                      <a:pt x="171" y="1217"/>
                      <a:pt x="173" y="1239"/>
                      <a:pt x="175" y="1266"/>
                    </a:cubicBezTo>
                    <a:cubicBezTo>
                      <a:pt x="117" y="1266"/>
                      <a:pt x="60" y="1266"/>
                      <a:pt x="0" y="1266"/>
                    </a:cubicBezTo>
                    <a:cubicBezTo>
                      <a:pt x="2" y="1244"/>
                      <a:pt x="4" y="1220"/>
                      <a:pt x="6" y="1197"/>
                    </a:cubicBezTo>
                    <a:cubicBezTo>
                      <a:pt x="16" y="1068"/>
                      <a:pt x="27" y="940"/>
                      <a:pt x="38" y="811"/>
                    </a:cubicBezTo>
                    <a:cubicBezTo>
                      <a:pt x="43" y="750"/>
                      <a:pt x="49" y="690"/>
                      <a:pt x="54" y="629"/>
                    </a:cubicBezTo>
                    <a:cubicBezTo>
                      <a:pt x="54" y="624"/>
                      <a:pt x="52" y="617"/>
                      <a:pt x="50" y="613"/>
                    </a:cubicBezTo>
                    <a:cubicBezTo>
                      <a:pt x="32" y="583"/>
                      <a:pt x="40" y="553"/>
                      <a:pt x="71" y="537"/>
                    </a:cubicBezTo>
                    <a:cubicBezTo>
                      <a:pt x="75" y="535"/>
                      <a:pt x="79" y="529"/>
                      <a:pt x="79" y="525"/>
                    </a:cubicBezTo>
                    <a:cubicBezTo>
                      <a:pt x="79" y="486"/>
                      <a:pt x="80" y="446"/>
                      <a:pt x="79" y="407"/>
                    </a:cubicBezTo>
                    <a:cubicBezTo>
                      <a:pt x="79" y="402"/>
                      <a:pt x="74" y="395"/>
                      <a:pt x="70" y="392"/>
                    </a:cubicBezTo>
                    <a:cubicBezTo>
                      <a:pt x="58" y="386"/>
                      <a:pt x="45" y="381"/>
                      <a:pt x="31" y="374"/>
                    </a:cubicBezTo>
                    <a:cubicBezTo>
                      <a:pt x="36" y="371"/>
                      <a:pt x="40" y="368"/>
                      <a:pt x="44" y="366"/>
                    </a:cubicBezTo>
                    <a:cubicBezTo>
                      <a:pt x="237" y="259"/>
                      <a:pt x="431" y="151"/>
                      <a:pt x="624" y="44"/>
                    </a:cubicBezTo>
                    <a:cubicBezTo>
                      <a:pt x="647" y="31"/>
                      <a:pt x="670" y="19"/>
                      <a:pt x="692" y="5"/>
                    </a:cubicBezTo>
                    <a:cubicBezTo>
                      <a:pt x="702" y="0"/>
                      <a:pt x="709" y="1"/>
                      <a:pt x="718" y="5"/>
                    </a:cubicBezTo>
                    <a:cubicBezTo>
                      <a:pt x="897" y="96"/>
                      <a:pt x="1076" y="185"/>
                      <a:pt x="1255" y="275"/>
                    </a:cubicBezTo>
                    <a:cubicBezTo>
                      <a:pt x="1289" y="293"/>
                      <a:pt x="1324" y="310"/>
                      <a:pt x="1360" y="328"/>
                    </a:cubicBezTo>
                    <a:cubicBezTo>
                      <a:pt x="1339" y="340"/>
                      <a:pt x="1320" y="350"/>
                      <a:pt x="1302" y="360"/>
                    </a:cubicBezTo>
                    <a:cubicBezTo>
                      <a:pt x="1109" y="462"/>
                      <a:pt x="916" y="564"/>
                      <a:pt x="723" y="666"/>
                    </a:cubicBezTo>
                    <a:cubicBezTo>
                      <a:pt x="711" y="672"/>
                      <a:pt x="701" y="674"/>
                      <a:pt x="688" y="668"/>
                    </a:cubicBezTo>
                    <a:cubicBezTo>
                      <a:pt x="496" y="582"/>
                      <a:pt x="304" y="496"/>
                      <a:pt x="112" y="411"/>
                    </a:cubicBezTo>
                    <a:cubicBezTo>
                      <a:pt x="108" y="409"/>
                      <a:pt x="103" y="407"/>
                      <a:pt x="96" y="40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0946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HK" altLang="en-US" dirty="0">
                  <a:latin typeface="微软雅黑" panose="020B0503020204020204" pitchFamily="34" charset="-122"/>
                  <a:ea typeface="+mn-ea"/>
                </a:endParaRPr>
              </a:p>
            </p:txBody>
          </p:sp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1829" y="1959"/>
                <a:ext cx="2000" cy="947"/>
              </a:xfrm>
              <a:custGeom>
                <a:avLst/>
                <a:gdLst>
                  <a:gd name="T0" fmla="*/ 0 w 845"/>
                  <a:gd name="T1" fmla="*/ 147 h 400"/>
                  <a:gd name="T2" fmla="*/ 78 w 845"/>
                  <a:gd name="T3" fmla="*/ 32 h 400"/>
                  <a:gd name="T4" fmla="*/ 96 w 845"/>
                  <a:gd name="T5" fmla="*/ 28 h 400"/>
                  <a:gd name="T6" fmla="*/ 262 w 845"/>
                  <a:gd name="T7" fmla="*/ 101 h 400"/>
                  <a:gd name="T8" fmla="*/ 417 w 845"/>
                  <a:gd name="T9" fmla="*/ 170 h 400"/>
                  <a:gd name="T10" fmla="*/ 434 w 845"/>
                  <a:gd name="T11" fmla="*/ 167 h 400"/>
                  <a:gd name="T12" fmla="*/ 724 w 845"/>
                  <a:gd name="T13" fmla="*/ 13 h 400"/>
                  <a:gd name="T14" fmla="*/ 749 w 845"/>
                  <a:gd name="T15" fmla="*/ 0 h 400"/>
                  <a:gd name="T16" fmla="*/ 845 w 845"/>
                  <a:gd name="T17" fmla="*/ 143 h 400"/>
                  <a:gd name="T18" fmla="*/ 743 w 845"/>
                  <a:gd name="T19" fmla="*/ 207 h 400"/>
                  <a:gd name="T20" fmla="*/ 448 w 845"/>
                  <a:gd name="T21" fmla="*/ 393 h 400"/>
                  <a:gd name="T22" fmla="*/ 421 w 845"/>
                  <a:gd name="T23" fmla="*/ 394 h 400"/>
                  <a:gd name="T24" fmla="*/ 8 w 845"/>
                  <a:gd name="T25" fmla="*/ 153 h 400"/>
                  <a:gd name="T26" fmla="*/ 0 w 845"/>
                  <a:gd name="T27" fmla="*/ 147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45" h="400">
                    <a:moveTo>
                      <a:pt x="0" y="147"/>
                    </a:moveTo>
                    <a:cubicBezTo>
                      <a:pt x="27" y="108"/>
                      <a:pt x="53" y="70"/>
                      <a:pt x="78" y="32"/>
                    </a:cubicBezTo>
                    <a:cubicBezTo>
                      <a:pt x="84" y="24"/>
                      <a:pt x="89" y="25"/>
                      <a:pt x="96" y="28"/>
                    </a:cubicBezTo>
                    <a:cubicBezTo>
                      <a:pt x="151" y="53"/>
                      <a:pt x="206" y="77"/>
                      <a:pt x="262" y="101"/>
                    </a:cubicBezTo>
                    <a:cubicBezTo>
                      <a:pt x="313" y="124"/>
                      <a:pt x="365" y="147"/>
                      <a:pt x="417" y="170"/>
                    </a:cubicBezTo>
                    <a:cubicBezTo>
                      <a:pt x="421" y="172"/>
                      <a:pt x="429" y="170"/>
                      <a:pt x="434" y="167"/>
                    </a:cubicBezTo>
                    <a:cubicBezTo>
                      <a:pt x="531" y="116"/>
                      <a:pt x="627" y="65"/>
                      <a:pt x="724" y="13"/>
                    </a:cubicBezTo>
                    <a:cubicBezTo>
                      <a:pt x="732" y="9"/>
                      <a:pt x="740" y="5"/>
                      <a:pt x="749" y="0"/>
                    </a:cubicBezTo>
                    <a:cubicBezTo>
                      <a:pt x="781" y="48"/>
                      <a:pt x="813" y="95"/>
                      <a:pt x="845" y="143"/>
                    </a:cubicBezTo>
                    <a:cubicBezTo>
                      <a:pt x="811" y="165"/>
                      <a:pt x="777" y="186"/>
                      <a:pt x="743" y="207"/>
                    </a:cubicBezTo>
                    <a:cubicBezTo>
                      <a:pt x="645" y="269"/>
                      <a:pt x="546" y="331"/>
                      <a:pt x="448" y="393"/>
                    </a:cubicBezTo>
                    <a:cubicBezTo>
                      <a:pt x="438" y="399"/>
                      <a:pt x="431" y="400"/>
                      <a:pt x="421" y="394"/>
                    </a:cubicBezTo>
                    <a:cubicBezTo>
                      <a:pt x="284" y="313"/>
                      <a:pt x="146" y="233"/>
                      <a:pt x="8" y="153"/>
                    </a:cubicBezTo>
                    <a:cubicBezTo>
                      <a:pt x="6" y="151"/>
                      <a:pt x="3" y="149"/>
                      <a:pt x="0" y="147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/>
              <a:lstStyle/>
              <a:p>
                <a:pPr defTabSz="60946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HK" altLang="en-US" dirty="0">
                  <a:latin typeface="微软雅黑" panose="020B0503020204020204" pitchFamily="34" charset="-122"/>
                  <a:ea typeface="+mn-ea"/>
                </a:endParaRPr>
              </a:p>
            </p:txBody>
          </p:sp>
        </p:grpSp>
      </p:grpSp>
      <p:sp>
        <p:nvSpPr>
          <p:cNvPr id="28" name="文本框 27"/>
          <p:cNvSpPr txBox="1"/>
          <p:nvPr/>
        </p:nvSpPr>
        <p:spPr>
          <a:xfrm>
            <a:off x="6150556" y="2052804"/>
            <a:ext cx="4855240" cy="175432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en-US" altLang="zh-CN" sz="5400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</a:p>
          <a:p>
            <a:pPr algn="ctr"/>
            <a:r>
              <a:rPr lang="zh-CN" altLang="en-US" sz="5400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</a:t>
            </a:r>
            <a:r>
              <a:rPr lang="en-US" altLang="zh-CN" sz="5400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ERNIE</a:t>
            </a:r>
            <a:endParaRPr lang="zh-CN" altLang="en-US" sz="5400" dirty="0">
              <a:solidFill>
                <a:srgbClr val="85897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E88E610-0940-D84F-B609-CE2B251BCD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4381" y="2145091"/>
            <a:ext cx="2567818" cy="2572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33953"/>
      </p:ext>
    </p:extLst>
  </p:cSld>
  <p:clrMapOvr>
    <a:masterClrMapping/>
  </p:clrMapOvr>
  <p:transition advClick="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611A0B5C-C9A8-B14E-8F9F-0E76B1587D9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650" y="0"/>
            <a:ext cx="4976699" cy="68580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FB9501D-50D3-C94C-9F4D-707EF58FF3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33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shred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>
            <a:extLst>
              <a:ext uri="{FF2B5EF4-FFF2-40B4-BE49-F238E27FC236}">
                <a16:creationId xmlns:a16="http://schemas.microsoft.com/office/drawing/2014/main" id="{C202DA09-4BB5-EA47-A6F2-2BD82257A948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26102" y="3404395"/>
            <a:ext cx="5664200" cy="2209800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21A05438-0591-DB4D-BA4A-E7B662E88184}"/>
              </a:ext>
            </a:extLst>
          </p:cNvPr>
          <p:cNvSpPr txBox="1"/>
          <p:nvPr/>
        </p:nvSpPr>
        <p:spPr>
          <a:xfrm>
            <a:off x="1211784" y="221418"/>
            <a:ext cx="4685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Attention Is All You Need </a:t>
            </a:r>
          </a:p>
        </p:txBody>
      </p:sp>
      <p:pic>
        <p:nvPicPr>
          <p:cNvPr id="35" name="图片 34">
            <a:extLst>
              <a:ext uri="{FF2B5EF4-FFF2-40B4-BE49-F238E27FC236}">
                <a16:creationId xmlns:a16="http://schemas.microsoft.com/office/drawing/2014/main" id="{F4FE7CC2-31CB-8544-B200-5218620540C4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02573" y="1265051"/>
            <a:ext cx="6986854" cy="1121347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A797508F-18C5-6446-A279-3EC8BBE8A72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50628" y="1113870"/>
            <a:ext cx="8090743" cy="5109943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3339CBE2-96C9-0D49-85A7-288D9B880FDD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415" y="772465"/>
            <a:ext cx="3705636" cy="6051807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E92105F3-1246-AA46-9B40-3BF4654F564C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86116" y="926113"/>
            <a:ext cx="3955255" cy="4500325"/>
          </a:xfrm>
          <a:prstGeom prst="rect">
            <a:avLst/>
          </a:prstGeom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2263297E-6281-854B-BB1C-74FE315ED893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97014" y="1170635"/>
            <a:ext cx="8318500" cy="4914900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B0A05A09-1B33-AE45-B2C9-2F5E2AD24DD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01116" y="1982258"/>
            <a:ext cx="2034000" cy="1401580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285EF48-6D6D-C245-AC75-CF6DFD8A64A3}"/>
              </a:ext>
            </a:extLst>
          </p:cNvPr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33EDC38B-E9E4-D644-80FF-D4F4033926DE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924" y="1431843"/>
            <a:ext cx="7971515" cy="4404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464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21A05438-0591-DB4D-BA4A-E7B662E88184}"/>
              </a:ext>
            </a:extLst>
          </p:cNvPr>
          <p:cNvSpPr txBox="1"/>
          <p:nvPr/>
        </p:nvSpPr>
        <p:spPr>
          <a:xfrm>
            <a:off x="1211784" y="221418"/>
            <a:ext cx="4685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Attention Is All You Need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285EF48-6D6D-C245-AC75-CF6DFD8A64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CEA442B-9272-8640-B357-7D6DC0BDD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58000" y="2032522"/>
            <a:ext cx="2034000" cy="139647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27ECD3E-4DA8-4A44-9C84-58E309EED6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506" y="1328771"/>
            <a:ext cx="5613252" cy="703751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2A8D5E-5C87-D548-B7BC-5088FD4BEF8C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956" y="2032522"/>
            <a:ext cx="6655451" cy="399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87710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文本框 33">
            <a:extLst>
              <a:ext uri="{FF2B5EF4-FFF2-40B4-BE49-F238E27FC236}">
                <a16:creationId xmlns:a16="http://schemas.microsoft.com/office/drawing/2014/main" id="{21A05438-0591-DB4D-BA4A-E7B662E88184}"/>
              </a:ext>
            </a:extLst>
          </p:cNvPr>
          <p:cNvSpPr txBox="1"/>
          <p:nvPr/>
        </p:nvSpPr>
        <p:spPr>
          <a:xfrm>
            <a:off x="1211784" y="221418"/>
            <a:ext cx="46858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Attention Is All You Need 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B285EF48-6D6D-C245-AC75-CF6DFD8A64A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816F1A8-6B54-F249-80D6-13544BCD47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7648" y="1486804"/>
            <a:ext cx="3691467" cy="41529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392E1AB-6FE4-0140-957B-6CA41B3113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9944" y="1486804"/>
            <a:ext cx="36576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412246"/>
      </p:ext>
    </p:extLst>
  </p:cSld>
  <p:clrMapOvr>
    <a:masterClrMapping/>
  </p:clrMapOvr>
  <p:transition>
    <p:blinds dir="vert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97197" y="2374494"/>
            <a:ext cx="6489833" cy="2180035"/>
          </a:xfrm>
          <a:prstGeom prst="rect">
            <a:avLst/>
          </a:prstGeom>
          <a:noFill/>
          <a:ln w="63500">
            <a:solidFill>
              <a:srgbClr val="F2B97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22463" y="2374494"/>
            <a:ext cx="221227" cy="2182761"/>
          </a:xfrm>
          <a:prstGeom prst="rect">
            <a:avLst/>
          </a:prstGeom>
          <a:solidFill>
            <a:srgbClr val="F2B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67432" y="2875002"/>
            <a:ext cx="2349361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F2B97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 sz="6600" b="1" dirty="0">
              <a:solidFill>
                <a:srgbClr val="F2B97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E0C2D0BB-C47B-D144-951D-6C848A088A0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901" y="1629018"/>
            <a:ext cx="1281642" cy="12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6932108"/>
      </p:ext>
    </p:extLst>
  </p:cSld>
  <p:clrMapOvr>
    <a:masterClrMapping/>
  </p:clrMapOvr>
  <p:transition>
    <p:blinds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图片 49">
            <a:extLst>
              <a:ext uri="{FF2B5EF4-FFF2-40B4-BE49-F238E27FC236}">
                <a16:creationId xmlns:a16="http://schemas.microsoft.com/office/drawing/2014/main" id="{A2E5C149-8770-B94A-A6CB-93E971FDA55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7650" y="221418"/>
            <a:ext cx="4976699" cy="6858000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5887DEA-D86F-9544-8756-0F8F618778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C54C2843-34E7-0C40-8239-32BD4303B93D}"/>
              </a:ext>
            </a:extLst>
          </p:cNvPr>
          <p:cNvSpPr/>
          <p:nvPr/>
        </p:nvSpPr>
        <p:spPr>
          <a:xfrm>
            <a:off x="3636122" y="2365248"/>
            <a:ext cx="2362342" cy="4492752"/>
          </a:xfrm>
          <a:prstGeom prst="rect">
            <a:avLst/>
          </a:prstGeom>
          <a:noFill/>
          <a:ln w="508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043181CF-2010-E343-91EB-252837C7C660}"/>
              </a:ext>
            </a:extLst>
          </p:cNvPr>
          <p:cNvSpPr txBox="1"/>
          <p:nvPr/>
        </p:nvSpPr>
        <p:spPr>
          <a:xfrm>
            <a:off x="4111811" y="1842028"/>
            <a:ext cx="14109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accent1">
                    <a:lumMod val="50000"/>
                  </a:schemeClr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Encoder</a:t>
            </a:r>
            <a:endParaRPr kumimoji="1" lang="zh-CN" altLang="en-US" sz="2800" b="1" dirty="0">
              <a:solidFill>
                <a:schemeClr val="accent1">
                  <a:lumMod val="50000"/>
                </a:schemeClr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71004E26-457C-D247-8BA8-DE34EBAA6FF3}"/>
              </a:ext>
            </a:extLst>
          </p:cNvPr>
          <p:cNvSpPr txBox="1"/>
          <p:nvPr/>
        </p:nvSpPr>
        <p:spPr>
          <a:xfrm>
            <a:off x="1211784" y="22141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BERT</a:t>
            </a:r>
          </a:p>
        </p:txBody>
      </p:sp>
    </p:spTree>
    <p:extLst>
      <p:ext uri="{BB962C8B-B14F-4D97-AF65-F5344CB8AC3E}">
        <p14:creationId xmlns:p14="http://schemas.microsoft.com/office/powerpoint/2010/main" val="19167315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C5887DEA-D86F-9544-8756-0F8F618778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1004E26-457C-D247-8BA8-DE34EBAA6FF3}"/>
              </a:ext>
            </a:extLst>
          </p:cNvPr>
          <p:cNvSpPr txBox="1"/>
          <p:nvPr/>
        </p:nvSpPr>
        <p:spPr>
          <a:xfrm>
            <a:off x="1211784" y="221418"/>
            <a:ext cx="12506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BERT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169AC81-6A5A-B441-9256-AD4330E9DB52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1885950"/>
            <a:ext cx="5669280" cy="345440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2E519AA-C8DF-0641-871D-1CA158BC5C4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1701800"/>
            <a:ext cx="5791200" cy="3822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E2CBA8-2EA9-FF44-9270-8B84ED04D3D8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4800" y="1885950"/>
            <a:ext cx="5669280" cy="34544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06BC442-49F5-D54D-A989-8B20C5A32F2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5100" y="2260600"/>
            <a:ext cx="93218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825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switch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C5887DEA-D86F-9544-8756-0F8F618778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1004E26-457C-D247-8BA8-DE34EBAA6FF3}"/>
              </a:ext>
            </a:extLst>
          </p:cNvPr>
          <p:cNvSpPr txBox="1"/>
          <p:nvPr/>
        </p:nvSpPr>
        <p:spPr>
          <a:xfrm>
            <a:off x="1211784" y="221418"/>
            <a:ext cx="388600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Task #1: Masked LM 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39CED49-7C30-0E4F-8CA1-8BB93014773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97523" y="1920990"/>
            <a:ext cx="3594477" cy="1820681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23A720E-8215-1442-B2A6-015ED8E5508B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5693" y="1050465"/>
            <a:ext cx="8267446" cy="54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5923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C5887DEA-D86F-9544-8756-0F8F618778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1004E26-457C-D247-8BA8-DE34EBAA6FF3}"/>
              </a:ext>
            </a:extLst>
          </p:cNvPr>
          <p:cNvSpPr txBox="1"/>
          <p:nvPr/>
        </p:nvSpPr>
        <p:spPr>
          <a:xfrm>
            <a:off x="1211784" y="221418"/>
            <a:ext cx="6239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#2: Next Sentence Prediction (NSP)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317BCBD6-2BB6-4A43-A0A8-964B68C1874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1109" y="962542"/>
            <a:ext cx="8724652" cy="542508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F7A84F-6EB9-8348-9C23-C9DED0D63754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31109" y="962542"/>
            <a:ext cx="8750384" cy="5425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9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omb/>
      </p:transition>
    </mc:Choice>
    <mc:Fallback xmlns="">
      <p:transition spd="slow">
        <p:comb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97197" y="2374494"/>
            <a:ext cx="6489833" cy="2180035"/>
          </a:xfrm>
          <a:prstGeom prst="rect">
            <a:avLst/>
          </a:prstGeom>
          <a:noFill/>
          <a:ln w="63500">
            <a:solidFill>
              <a:srgbClr val="75627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22463" y="2374494"/>
            <a:ext cx="221227" cy="2182761"/>
          </a:xfrm>
          <a:prstGeom prst="rect">
            <a:avLst/>
          </a:prstGeom>
          <a:solidFill>
            <a:srgbClr val="756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068980" y="2875002"/>
            <a:ext cx="27462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7562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ERNIE</a:t>
            </a:r>
            <a:endParaRPr lang="zh-CN" altLang="en-US" sz="6600" b="1" dirty="0">
              <a:solidFill>
                <a:srgbClr val="7562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 rot="5400000">
            <a:off x="-1825395" y="2343771"/>
            <a:ext cx="2270025" cy="902459"/>
            <a:chOff x="5604327" y="1072832"/>
            <a:chExt cx="3149600" cy="1117600"/>
          </a:xfrm>
        </p:grpSpPr>
        <p:sp>
          <p:nvSpPr>
            <p:cNvPr id="9" name="矩形 8"/>
            <p:cNvSpPr/>
            <p:nvPr/>
          </p:nvSpPr>
          <p:spPr>
            <a:xfrm>
              <a:off x="5604327" y="1072832"/>
              <a:ext cx="787400" cy="1117600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6391727" y="1072832"/>
              <a:ext cx="787400" cy="1117600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179127" y="1072832"/>
              <a:ext cx="787400" cy="1117600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/>
            <p:cNvSpPr/>
            <p:nvPr/>
          </p:nvSpPr>
          <p:spPr>
            <a:xfrm>
              <a:off x="7966527" y="1072832"/>
              <a:ext cx="787400" cy="1117600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7151A861-CEB9-2F40-B53A-C2953FF6D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901" y="1629018"/>
            <a:ext cx="1281642" cy="12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990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doors dir="ver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1268361"/>
            <a:ext cx="4761273" cy="4321278"/>
            <a:chOff x="0" y="0"/>
            <a:chExt cx="4761273" cy="6866577"/>
          </a:xfrm>
          <a:solidFill>
            <a:srgbClr val="5ABB93"/>
          </a:solidFill>
        </p:grpSpPr>
        <p:sp>
          <p:nvSpPr>
            <p:cNvPr id="3" name="矩形 2"/>
            <p:cNvSpPr/>
            <p:nvPr/>
          </p:nvSpPr>
          <p:spPr>
            <a:xfrm>
              <a:off x="0" y="0"/>
              <a:ext cx="4224063" cy="68579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4530216" y="0"/>
              <a:ext cx="231057" cy="686657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18"/>
          <p:cNvGrpSpPr/>
          <p:nvPr/>
        </p:nvGrpSpPr>
        <p:grpSpPr>
          <a:xfrm>
            <a:off x="1321218" y="2020056"/>
            <a:ext cx="1581626" cy="1575822"/>
            <a:chOff x="1709739" y="2636838"/>
            <a:chExt cx="1590160" cy="1584325"/>
          </a:xfrm>
          <a:solidFill>
            <a:srgbClr val="EBE9D0"/>
          </a:solidFill>
          <a:effectLst/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1709739" y="2636838"/>
              <a:ext cx="1468102" cy="1467130"/>
            </a:xfrm>
            <a:custGeom>
              <a:avLst/>
              <a:gdLst>
                <a:gd name="T0" fmla="*/ 691 w 1276"/>
                <a:gd name="T1" fmla="*/ 1168 h 1274"/>
                <a:gd name="T2" fmla="*/ 662 w 1276"/>
                <a:gd name="T3" fmla="*/ 1267 h 1274"/>
                <a:gd name="T4" fmla="*/ 654 w 1276"/>
                <a:gd name="T5" fmla="*/ 1273 h 1274"/>
                <a:gd name="T6" fmla="*/ 643 w 1276"/>
                <a:gd name="T7" fmla="*/ 1274 h 1274"/>
                <a:gd name="T8" fmla="*/ 172 w 1276"/>
                <a:gd name="T9" fmla="*/ 1274 h 1274"/>
                <a:gd name="T10" fmla="*/ 81 w 1276"/>
                <a:gd name="T11" fmla="*/ 1253 h 1274"/>
                <a:gd name="T12" fmla="*/ 1 w 1276"/>
                <a:gd name="T13" fmla="*/ 1113 h 1274"/>
                <a:gd name="T14" fmla="*/ 0 w 1276"/>
                <a:gd name="T15" fmla="*/ 892 h 1274"/>
                <a:gd name="T16" fmla="*/ 0 w 1276"/>
                <a:gd name="T17" fmla="*/ 170 h 1274"/>
                <a:gd name="T18" fmla="*/ 170 w 1276"/>
                <a:gd name="T19" fmla="*/ 0 h 1274"/>
                <a:gd name="T20" fmla="*/ 1110 w 1276"/>
                <a:gd name="T21" fmla="*/ 0 h 1274"/>
                <a:gd name="T22" fmla="*/ 1273 w 1276"/>
                <a:gd name="T23" fmla="*/ 131 h 1274"/>
                <a:gd name="T24" fmla="*/ 1276 w 1276"/>
                <a:gd name="T25" fmla="*/ 168 h 1274"/>
                <a:gd name="T26" fmla="*/ 1276 w 1276"/>
                <a:gd name="T27" fmla="*/ 629 h 1274"/>
                <a:gd name="T28" fmla="*/ 1275 w 1276"/>
                <a:gd name="T29" fmla="*/ 645 h 1274"/>
                <a:gd name="T30" fmla="*/ 1171 w 1276"/>
                <a:gd name="T31" fmla="*/ 659 h 1274"/>
                <a:gd name="T32" fmla="*/ 1171 w 1276"/>
                <a:gd name="T33" fmla="*/ 214 h 1274"/>
                <a:gd name="T34" fmla="*/ 106 w 1276"/>
                <a:gd name="T35" fmla="*/ 214 h 1274"/>
                <a:gd name="T36" fmla="*/ 106 w 1276"/>
                <a:gd name="T37" fmla="*/ 230 h 1274"/>
                <a:gd name="T38" fmla="*/ 105 w 1276"/>
                <a:gd name="T39" fmla="*/ 1102 h 1274"/>
                <a:gd name="T40" fmla="*/ 171 w 1276"/>
                <a:gd name="T41" fmla="*/ 1168 h 1274"/>
                <a:gd name="T42" fmla="*/ 671 w 1276"/>
                <a:gd name="T43" fmla="*/ 1168 h 1274"/>
                <a:gd name="T44" fmla="*/ 691 w 1276"/>
                <a:gd name="T45" fmla="*/ 1168 h 1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276" h="1274">
                  <a:moveTo>
                    <a:pt x="691" y="1168"/>
                  </a:moveTo>
                  <a:cubicBezTo>
                    <a:pt x="681" y="1203"/>
                    <a:pt x="672" y="1235"/>
                    <a:pt x="662" y="1267"/>
                  </a:cubicBezTo>
                  <a:cubicBezTo>
                    <a:pt x="661" y="1270"/>
                    <a:pt x="657" y="1272"/>
                    <a:pt x="654" y="1273"/>
                  </a:cubicBezTo>
                  <a:cubicBezTo>
                    <a:pt x="651" y="1274"/>
                    <a:pt x="647" y="1274"/>
                    <a:pt x="643" y="1274"/>
                  </a:cubicBezTo>
                  <a:cubicBezTo>
                    <a:pt x="486" y="1274"/>
                    <a:pt x="329" y="1273"/>
                    <a:pt x="172" y="1274"/>
                  </a:cubicBezTo>
                  <a:cubicBezTo>
                    <a:pt x="140" y="1274"/>
                    <a:pt x="109" y="1269"/>
                    <a:pt x="81" y="1253"/>
                  </a:cubicBezTo>
                  <a:cubicBezTo>
                    <a:pt x="29" y="1221"/>
                    <a:pt x="1" y="1174"/>
                    <a:pt x="1" y="1113"/>
                  </a:cubicBezTo>
                  <a:cubicBezTo>
                    <a:pt x="0" y="1039"/>
                    <a:pt x="0" y="966"/>
                    <a:pt x="0" y="892"/>
                  </a:cubicBezTo>
                  <a:cubicBezTo>
                    <a:pt x="0" y="651"/>
                    <a:pt x="0" y="411"/>
                    <a:pt x="0" y="170"/>
                  </a:cubicBezTo>
                  <a:cubicBezTo>
                    <a:pt x="0" y="68"/>
                    <a:pt x="68" y="0"/>
                    <a:pt x="170" y="0"/>
                  </a:cubicBezTo>
                  <a:cubicBezTo>
                    <a:pt x="483" y="0"/>
                    <a:pt x="797" y="0"/>
                    <a:pt x="1110" y="0"/>
                  </a:cubicBezTo>
                  <a:cubicBezTo>
                    <a:pt x="1194" y="0"/>
                    <a:pt x="1258" y="51"/>
                    <a:pt x="1273" y="131"/>
                  </a:cubicBezTo>
                  <a:cubicBezTo>
                    <a:pt x="1276" y="143"/>
                    <a:pt x="1276" y="156"/>
                    <a:pt x="1276" y="168"/>
                  </a:cubicBezTo>
                  <a:cubicBezTo>
                    <a:pt x="1276" y="322"/>
                    <a:pt x="1276" y="475"/>
                    <a:pt x="1276" y="629"/>
                  </a:cubicBezTo>
                  <a:cubicBezTo>
                    <a:pt x="1276" y="634"/>
                    <a:pt x="1276" y="638"/>
                    <a:pt x="1275" y="645"/>
                  </a:cubicBezTo>
                  <a:cubicBezTo>
                    <a:pt x="1239" y="640"/>
                    <a:pt x="1205" y="643"/>
                    <a:pt x="1171" y="659"/>
                  </a:cubicBezTo>
                  <a:cubicBezTo>
                    <a:pt x="1171" y="509"/>
                    <a:pt x="1171" y="362"/>
                    <a:pt x="1171" y="214"/>
                  </a:cubicBezTo>
                  <a:cubicBezTo>
                    <a:pt x="816" y="214"/>
                    <a:pt x="462" y="214"/>
                    <a:pt x="106" y="214"/>
                  </a:cubicBezTo>
                  <a:cubicBezTo>
                    <a:pt x="106" y="219"/>
                    <a:pt x="106" y="224"/>
                    <a:pt x="106" y="230"/>
                  </a:cubicBezTo>
                  <a:cubicBezTo>
                    <a:pt x="106" y="521"/>
                    <a:pt x="106" y="812"/>
                    <a:pt x="105" y="1102"/>
                  </a:cubicBezTo>
                  <a:cubicBezTo>
                    <a:pt x="105" y="1141"/>
                    <a:pt x="125" y="1169"/>
                    <a:pt x="171" y="1168"/>
                  </a:cubicBezTo>
                  <a:cubicBezTo>
                    <a:pt x="338" y="1167"/>
                    <a:pt x="504" y="1168"/>
                    <a:pt x="671" y="1168"/>
                  </a:cubicBezTo>
                  <a:cubicBezTo>
                    <a:pt x="677" y="1168"/>
                    <a:pt x="683" y="1168"/>
                    <a:pt x="691" y="1168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09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2571440" y="3653665"/>
              <a:ext cx="569443" cy="567498"/>
            </a:xfrm>
            <a:custGeom>
              <a:avLst/>
              <a:gdLst>
                <a:gd name="T0" fmla="*/ 328 w 495"/>
                <a:gd name="T1" fmla="*/ 1 h 493"/>
                <a:gd name="T2" fmla="*/ 495 w 495"/>
                <a:gd name="T3" fmla="*/ 167 h 493"/>
                <a:gd name="T4" fmla="*/ 427 w 495"/>
                <a:gd name="T5" fmla="*/ 236 h 493"/>
                <a:gd name="T6" fmla="*/ 240 w 495"/>
                <a:gd name="T7" fmla="*/ 421 h 493"/>
                <a:gd name="T8" fmla="*/ 216 w 495"/>
                <a:gd name="T9" fmla="*/ 436 h 493"/>
                <a:gd name="T10" fmla="*/ 40 w 495"/>
                <a:gd name="T11" fmla="*/ 488 h 493"/>
                <a:gd name="T12" fmla="*/ 9 w 495"/>
                <a:gd name="T13" fmla="*/ 484 h 493"/>
                <a:gd name="T14" fmla="*/ 6 w 495"/>
                <a:gd name="T15" fmla="*/ 454 h 493"/>
                <a:gd name="T16" fmla="*/ 58 w 495"/>
                <a:gd name="T17" fmla="*/ 276 h 493"/>
                <a:gd name="T18" fmla="*/ 67 w 495"/>
                <a:gd name="T19" fmla="*/ 259 h 493"/>
                <a:gd name="T20" fmla="*/ 327 w 495"/>
                <a:gd name="T21" fmla="*/ 1 h 493"/>
                <a:gd name="T22" fmla="*/ 328 w 495"/>
                <a:gd name="T23" fmla="*/ 1 h 493"/>
                <a:gd name="T24" fmla="*/ 102 w 495"/>
                <a:gd name="T25" fmla="*/ 292 h 493"/>
                <a:gd name="T26" fmla="*/ 72 w 495"/>
                <a:gd name="T27" fmla="*/ 396 h 493"/>
                <a:gd name="T28" fmla="*/ 74 w 495"/>
                <a:gd name="T29" fmla="*/ 405 h 493"/>
                <a:gd name="T30" fmla="*/ 113 w 495"/>
                <a:gd name="T31" fmla="*/ 418 h 493"/>
                <a:gd name="T32" fmla="*/ 148 w 495"/>
                <a:gd name="T33" fmla="*/ 408 h 493"/>
                <a:gd name="T34" fmla="*/ 200 w 495"/>
                <a:gd name="T35" fmla="*/ 393 h 493"/>
                <a:gd name="T36" fmla="*/ 185 w 495"/>
                <a:gd name="T37" fmla="*/ 316 h 493"/>
                <a:gd name="T38" fmla="*/ 178 w 495"/>
                <a:gd name="T39" fmla="*/ 308 h 493"/>
                <a:gd name="T40" fmla="*/ 102 w 495"/>
                <a:gd name="T41" fmla="*/ 292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95" h="493">
                  <a:moveTo>
                    <a:pt x="328" y="1"/>
                  </a:moveTo>
                  <a:cubicBezTo>
                    <a:pt x="384" y="56"/>
                    <a:pt x="439" y="112"/>
                    <a:pt x="495" y="167"/>
                  </a:cubicBezTo>
                  <a:cubicBezTo>
                    <a:pt x="473" y="190"/>
                    <a:pt x="450" y="213"/>
                    <a:pt x="427" y="236"/>
                  </a:cubicBezTo>
                  <a:cubicBezTo>
                    <a:pt x="365" y="298"/>
                    <a:pt x="303" y="360"/>
                    <a:pt x="240" y="421"/>
                  </a:cubicBezTo>
                  <a:cubicBezTo>
                    <a:pt x="233" y="428"/>
                    <a:pt x="225" y="433"/>
                    <a:pt x="216" y="436"/>
                  </a:cubicBezTo>
                  <a:cubicBezTo>
                    <a:pt x="157" y="454"/>
                    <a:pt x="98" y="471"/>
                    <a:pt x="40" y="488"/>
                  </a:cubicBezTo>
                  <a:cubicBezTo>
                    <a:pt x="28" y="492"/>
                    <a:pt x="18" y="493"/>
                    <a:pt x="9" y="484"/>
                  </a:cubicBezTo>
                  <a:cubicBezTo>
                    <a:pt x="0" y="475"/>
                    <a:pt x="3" y="464"/>
                    <a:pt x="6" y="454"/>
                  </a:cubicBezTo>
                  <a:cubicBezTo>
                    <a:pt x="23" y="395"/>
                    <a:pt x="40" y="335"/>
                    <a:pt x="58" y="276"/>
                  </a:cubicBezTo>
                  <a:cubicBezTo>
                    <a:pt x="60" y="270"/>
                    <a:pt x="63" y="264"/>
                    <a:pt x="67" y="259"/>
                  </a:cubicBezTo>
                  <a:cubicBezTo>
                    <a:pt x="154" y="173"/>
                    <a:pt x="240" y="87"/>
                    <a:pt x="327" y="1"/>
                  </a:cubicBezTo>
                  <a:cubicBezTo>
                    <a:pt x="328" y="1"/>
                    <a:pt x="329" y="0"/>
                    <a:pt x="328" y="1"/>
                  </a:cubicBezTo>
                  <a:close/>
                  <a:moveTo>
                    <a:pt x="102" y="292"/>
                  </a:moveTo>
                  <a:cubicBezTo>
                    <a:pt x="91" y="327"/>
                    <a:pt x="81" y="362"/>
                    <a:pt x="72" y="396"/>
                  </a:cubicBezTo>
                  <a:cubicBezTo>
                    <a:pt x="71" y="399"/>
                    <a:pt x="72" y="403"/>
                    <a:pt x="74" y="405"/>
                  </a:cubicBezTo>
                  <a:cubicBezTo>
                    <a:pt x="87" y="423"/>
                    <a:pt x="92" y="425"/>
                    <a:pt x="113" y="418"/>
                  </a:cubicBezTo>
                  <a:cubicBezTo>
                    <a:pt x="125" y="415"/>
                    <a:pt x="136" y="411"/>
                    <a:pt x="148" y="408"/>
                  </a:cubicBezTo>
                  <a:cubicBezTo>
                    <a:pt x="165" y="403"/>
                    <a:pt x="182" y="398"/>
                    <a:pt x="200" y="393"/>
                  </a:cubicBezTo>
                  <a:cubicBezTo>
                    <a:pt x="195" y="365"/>
                    <a:pt x="190" y="341"/>
                    <a:pt x="185" y="316"/>
                  </a:cubicBezTo>
                  <a:cubicBezTo>
                    <a:pt x="185" y="313"/>
                    <a:pt x="181" y="309"/>
                    <a:pt x="178" y="308"/>
                  </a:cubicBezTo>
                  <a:cubicBezTo>
                    <a:pt x="153" y="302"/>
                    <a:pt x="128" y="297"/>
                    <a:pt x="102" y="2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09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2262162" y="3371619"/>
              <a:ext cx="608346" cy="119627"/>
            </a:xfrm>
            <a:custGeom>
              <a:avLst/>
              <a:gdLst>
                <a:gd name="T0" fmla="*/ 0 w 529"/>
                <a:gd name="T1" fmla="*/ 104 h 104"/>
                <a:gd name="T2" fmla="*/ 0 w 529"/>
                <a:gd name="T3" fmla="*/ 0 h 104"/>
                <a:gd name="T4" fmla="*/ 529 w 529"/>
                <a:gd name="T5" fmla="*/ 0 h 104"/>
                <a:gd name="T6" fmla="*/ 529 w 529"/>
                <a:gd name="T7" fmla="*/ 104 h 104"/>
                <a:gd name="T8" fmla="*/ 0 w 529"/>
                <a:gd name="T9" fmla="*/ 10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104">
                  <a:moveTo>
                    <a:pt x="0" y="104"/>
                  </a:moveTo>
                  <a:cubicBezTo>
                    <a:pt x="0" y="69"/>
                    <a:pt x="0" y="35"/>
                    <a:pt x="0" y="0"/>
                  </a:cubicBezTo>
                  <a:cubicBezTo>
                    <a:pt x="177" y="0"/>
                    <a:pt x="352" y="0"/>
                    <a:pt x="529" y="0"/>
                  </a:cubicBezTo>
                  <a:cubicBezTo>
                    <a:pt x="529" y="35"/>
                    <a:pt x="529" y="69"/>
                    <a:pt x="529" y="104"/>
                  </a:cubicBezTo>
                  <a:cubicBezTo>
                    <a:pt x="353" y="104"/>
                    <a:pt x="177" y="104"/>
                    <a:pt x="0" y="10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09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2263134" y="3127502"/>
              <a:ext cx="607373" cy="119627"/>
            </a:xfrm>
            <a:custGeom>
              <a:avLst/>
              <a:gdLst>
                <a:gd name="T0" fmla="*/ 528 w 528"/>
                <a:gd name="T1" fmla="*/ 0 h 104"/>
                <a:gd name="T2" fmla="*/ 528 w 528"/>
                <a:gd name="T3" fmla="*/ 104 h 104"/>
                <a:gd name="T4" fmla="*/ 0 w 528"/>
                <a:gd name="T5" fmla="*/ 104 h 104"/>
                <a:gd name="T6" fmla="*/ 0 w 528"/>
                <a:gd name="T7" fmla="*/ 0 h 104"/>
                <a:gd name="T8" fmla="*/ 528 w 52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8" h="104">
                  <a:moveTo>
                    <a:pt x="528" y="0"/>
                  </a:moveTo>
                  <a:cubicBezTo>
                    <a:pt x="528" y="35"/>
                    <a:pt x="528" y="69"/>
                    <a:pt x="528" y="104"/>
                  </a:cubicBezTo>
                  <a:cubicBezTo>
                    <a:pt x="352" y="104"/>
                    <a:pt x="177" y="104"/>
                    <a:pt x="0" y="104"/>
                  </a:cubicBezTo>
                  <a:cubicBezTo>
                    <a:pt x="0" y="70"/>
                    <a:pt x="0" y="36"/>
                    <a:pt x="0" y="0"/>
                  </a:cubicBezTo>
                  <a:cubicBezTo>
                    <a:pt x="176" y="0"/>
                    <a:pt x="352" y="0"/>
                    <a:pt x="52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09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2263134" y="3615735"/>
              <a:ext cx="549991" cy="120599"/>
            </a:xfrm>
            <a:custGeom>
              <a:avLst/>
              <a:gdLst>
                <a:gd name="T0" fmla="*/ 0 w 478"/>
                <a:gd name="T1" fmla="*/ 0 h 105"/>
                <a:gd name="T2" fmla="*/ 478 w 478"/>
                <a:gd name="T3" fmla="*/ 0 h 105"/>
                <a:gd name="T4" fmla="*/ 472 w 478"/>
                <a:gd name="T5" fmla="*/ 8 h 105"/>
                <a:gd name="T6" fmla="*/ 383 w 478"/>
                <a:gd name="T7" fmla="*/ 97 h 105"/>
                <a:gd name="T8" fmla="*/ 366 w 478"/>
                <a:gd name="T9" fmla="*/ 104 h 105"/>
                <a:gd name="T10" fmla="*/ 8 w 478"/>
                <a:gd name="T11" fmla="*/ 105 h 105"/>
                <a:gd name="T12" fmla="*/ 0 w 478"/>
                <a:gd name="T13" fmla="*/ 104 h 105"/>
                <a:gd name="T14" fmla="*/ 0 w 478"/>
                <a:gd name="T1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8" h="105">
                  <a:moveTo>
                    <a:pt x="0" y="0"/>
                  </a:moveTo>
                  <a:cubicBezTo>
                    <a:pt x="159" y="0"/>
                    <a:pt x="318" y="0"/>
                    <a:pt x="478" y="0"/>
                  </a:cubicBezTo>
                  <a:cubicBezTo>
                    <a:pt x="476" y="3"/>
                    <a:pt x="474" y="6"/>
                    <a:pt x="472" y="8"/>
                  </a:cubicBezTo>
                  <a:cubicBezTo>
                    <a:pt x="443" y="38"/>
                    <a:pt x="413" y="68"/>
                    <a:pt x="383" y="97"/>
                  </a:cubicBezTo>
                  <a:cubicBezTo>
                    <a:pt x="379" y="101"/>
                    <a:pt x="372" y="104"/>
                    <a:pt x="366" y="104"/>
                  </a:cubicBezTo>
                  <a:cubicBezTo>
                    <a:pt x="247" y="105"/>
                    <a:pt x="127" y="105"/>
                    <a:pt x="8" y="105"/>
                  </a:cubicBezTo>
                  <a:cubicBezTo>
                    <a:pt x="6" y="105"/>
                    <a:pt x="3" y="104"/>
                    <a:pt x="0" y="104"/>
                  </a:cubicBezTo>
                  <a:cubicBezTo>
                    <a:pt x="0" y="69"/>
                    <a:pt x="0" y="35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09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3016880" y="3492218"/>
              <a:ext cx="283019" cy="281074"/>
            </a:xfrm>
            <a:custGeom>
              <a:avLst/>
              <a:gdLst>
                <a:gd name="T0" fmla="*/ 0 w 246"/>
                <a:gd name="T1" fmla="*/ 87 h 244"/>
                <a:gd name="T2" fmla="*/ 66 w 246"/>
                <a:gd name="T3" fmla="*/ 20 h 244"/>
                <a:gd name="T4" fmla="*/ 139 w 246"/>
                <a:gd name="T5" fmla="*/ 20 h 244"/>
                <a:gd name="T6" fmla="*/ 225 w 246"/>
                <a:gd name="T7" fmla="*/ 106 h 244"/>
                <a:gd name="T8" fmla="*/ 227 w 246"/>
                <a:gd name="T9" fmla="*/ 178 h 244"/>
                <a:gd name="T10" fmla="*/ 159 w 246"/>
                <a:gd name="T11" fmla="*/ 244 h 244"/>
                <a:gd name="T12" fmla="*/ 0 w 246"/>
                <a:gd name="T13" fmla="*/ 87 h 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244">
                  <a:moveTo>
                    <a:pt x="0" y="87"/>
                  </a:moveTo>
                  <a:cubicBezTo>
                    <a:pt x="22" y="64"/>
                    <a:pt x="43" y="41"/>
                    <a:pt x="66" y="20"/>
                  </a:cubicBezTo>
                  <a:cubicBezTo>
                    <a:pt x="87" y="1"/>
                    <a:pt x="118" y="0"/>
                    <a:pt x="139" y="20"/>
                  </a:cubicBezTo>
                  <a:cubicBezTo>
                    <a:pt x="169" y="48"/>
                    <a:pt x="198" y="76"/>
                    <a:pt x="225" y="106"/>
                  </a:cubicBezTo>
                  <a:cubicBezTo>
                    <a:pt x="245" y="127"/>
                    <a:pt x="246" y="158"/>
                    <a:pt x="227" y="178"/>
                  </a:cubicBezTo>
                  <a:cubicBezTo>
                    <a:pt x="205" y="202"/>
                    <a:pt x="181" y="223"/>
                    <a:pt x="159" y="244"/>
                  </a:cubicBezTo>
                  <a:cubicBezTo>
                    <a:pt x="107" y="193"/>
                    <a:pt x="54" y="140"/>
                    <a:pt x="0" y="8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09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017073" y="3372591"/>
              <a:ext cx="119627" cy="117682"/>
            </a:xfrm>
            <a:custGeom>
              <a:avLst/>
              <a:gdLst>
                <a:gd name="T0" fmla="*/ 0 w 104"/>
                <a:gd name="T1" fmla="*/ 102 h 102"/>
                <a:gd name="T2" fmla="*/ 0 w 104"/>
                <a:gd name="T3" fmla="*/ 0 h 102"/>
                <a:gd name="T4" fmla="*/ 104 w 104"/>
                <a:gd name="T5" fmla="*/ 0 h 102"/>
                <a:gd name="T6" fmla="*/ 104 w 104"/>
                <a:gd name="T7" fmla="*/ 102 h 102"/>
                <a:gd name="T8" fmla="*/ 0 w 104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102">
                  <a:moveTo>
                    <a:pt x="0" y="102"/>
                  </a:moveTo>
                  <a:cubicBezTo>
                    <a:pt x="0" y="68"/>
                    <a:pt x="0" y="34"/>
                    <a:pt x="0" y="0"/>
                  </a:cubicBezTo>
                  <a:cubicBezTo>
                    <a:pt x="35" y="0"/>
                    <a:pt x="69" y="0"/>
                    <a:pt x="104" y="0"/>
                  </a:cubicBezTo>
                  <a:cubicBezTo>
                    <a:pt x="104" y="34"/>
                    <a:pt x="104" y="67"/>
                    <a:pt x="104" y="102"/>
                  </a:cubicBezTo>
                  <a:cubicBezTo>
                    <a:pt x="70" y="102"/>
                    <a:pt x="36" y="102"/>
                    <a:pt x="0" y="10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09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2018045" y="3128475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4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4"/>
                    <a:pt x="103" y="68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09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pitchFamily="34" charset="-122"/>
                <a:ea typeface="+mn-ea"/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2018045" y="3616708"/>
              <a:ext cx="118654" cy="118654"/>
            </a:xfrm>
            <a:custGeom>
              <a:avLst/>
              <a:gdLst>
                <a:gd name="T0" fmla="*/ 103 w 103"/>
                <a:gd name="T1" fmla="*/ 103 h 103"/>
                <a:gd name="T2" fmla="*/ 0 w 103"/>
                <a:gd name="T3" fmla="*/ 103 h 103"/>
                <a:gd name="T4" fmla="*/ 0 w 103"/>
                <a:gd name="T5" fmla="*/ 0 h 103"/>
                <a:gd name="T6" fmla="*/ 103 w 103"/>
                <a:gd name="T7" fmla="*/ 0 h 103"/>
                <a:gd name="T8" fmla="*/ 103 w 103"/>
                <a:gd name="T9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3">
                  <a:moveTo>
                    <a:pt x="103" y="103"/>
                  </a:moveTo>
                  <a:cubicBezTo>
                    <a:pt x="68" y="103"/>
                    <a:pt x="35" y="103"/>
                    <a:pt x="0" y="103"/>
                  </a:cubicBezTo>
                  <a:cubicBezTo>
                    <a:pt x="0" y="68"/>
                    <a:pt x="0" y="35"/>
                    <a:pt x="0" y="0"/>
                  </a:cubicBezTo>
                  <a:cubicBezTo>
                    <a:pt x="34" y="0"/>
                    <a:pt x="68" y="0"/>
                    <a:pt x="103" y="0"/>
                  </a:cubicBezTo>
                  <a:cubicBezTo>
                    <a:pt x="103" y="33"/>
                    <a:pt x="103" y="67"/>
                    <a:pt x="103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defTabSz="60946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HK" altLang="en-US" b="1" dirty="0">
                <a:latin typeface="微软雅黑" panose="020B0503020204020204" pitchFamily="34" charset="-122"/>
                <a:ea typeface="+mn-ea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926897" y="3967343"/>
            <a:ext cx="2190023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zh-CN" altLang="en-US" sz="5400" b="1" dirty="0">
                <a:solidFill>
                  <a:srgbClr val="EBE9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 录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7098794" y="1329835"/>
            <a:ext cx="12891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7098793" y="2485669"/>
            <a:ext cx="30299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098793" y="3691085"/>
            <a:ext cx="13655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BERT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068335" y="4876437"/>
            <a:ext cx="15824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ERNIE</a:t>
            </a:r>
            <a:endParaRPr lang="zh-CN" altLang="en-US" sz="3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 rot="5400000">
            <a:off x="-1825395" y="2343771"/>
            <a:ext cx="2270025" cy="902459"/>
            <a:chOff x="5604327" y="1072832"/>
            <a:chExt cx="3149600" cy="1117600"/>
          </a:xfrm>
        </p:grpSpPr>
        <p:sp>
          <p:nvSpPr>
            <p:cNvPr id="47" name="矩形 46"/>
            <p:cNvSpPr/>
            <p:nvPr/>
          </p:nvSpPr>
          <p:spPr>
            <a:xfrm>
              <a:off x="5604327" y="1072832"/>
              <a:ext cx="787400" cy="1117600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391727" y="1072832"/>
              <a:ext cx="787400" cy="1117600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179127" y="1072832"/>
              <a:ext cx="787400" cy="1117600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966527" y="1072832"/>
              <a:ext cx="787400" cy="1117600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722376" y="1268362"/>
            <a:ext cx="769275" cy="769278"/>
            <a:chOff x="5722376" y="1268362"/>
            <a:chExt cx="769275" cy="769278"/>
          </a:xfrm>
        </p:grpSpPr>
        <p:sp>
          <p:nvSpPr>
            <p:cNvPr id="17" name="椭圆 16"/>
            <p:cNvSpPr/>
            <p:nvPr/>
          </p:nvSpPr>
          <p:spPr>
            <a:xfrm>
              <a:off x="5722376" y="1268362"/>
              <a:ext cx="769275" cy="769278"/>
            </a:xfrm>
            <a:prstGeom prst="ellipse">
              <a:avLst/>
            </a:prstGeom>
            <a:solidFill>
              <a:srgbClr val="756271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5742159" y="1358966"/>
              <a:ext cx="7297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5722376" y="2450564"/>
            <a:ext cx="769275" cy="769278"/>
            <a:chOff x="5722376" y="2450564"/>
            <a:chExt cx="769275" cy="769278"/>
          </a:xfrm>
        </p:grpSpPr>
        <p:sp>
          <p:nvSpPr>
            <p:cNvPr id="18" name="椭圆 17"/>
            <p:cNvSpPr/>
            <p:nvPr/>
          </p:nvSpPr>
          <p:spPr>
            <a:xfrm>
              <a:off x="5722376" y="2450564"/>
              <a:ext cx="769275" cy="769278"/>
            </a:xfrm>
            <a:prstGeom prst="ellipse">
              <a:avLst/>
            </a:prstGeom>
            <a:solidFill>
              <a:srgbClr val="EF5B4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5736441" y="2527909"/>
              <a:ext cx="7297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5722377" y="3632765"/>
            <a:ext cx="769275" cy="769278"/>
            <a:chOff x="5722377" y="3632765"/>
            <a:chExt cx="769275" cy="769278"/>
          </a:xfrm>
        </p:grpSpPr>
        <p:sp>
          <p:nvSpPr>
            <p:cNvPr id="19" name="椭圆 18"/>
            <p:cNvSpPr/>
            <p:nvPr/>
          </p:nvSpPr>
          <p:spPr>
            <a:xfrm>
              <a:off x="5722377" y="3632765"/>
              <a:ext cx="769275" cy="769278"/>
            </a:xfrm>
            <a:prstGeom prst="ellipse">
              <a:avLst/>
            </a:prstGeom>
            <a:solidFill>
              <a:srgbClr val="F2B973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5747879" y="3717273"/>
              <a:ext cx="7297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5722373" y="4814964"/>
            <a:ext cx="769275" cy="769278"/>
            <a:chOff x="5722373" y="4814964"/>
            <a:chExt cx="769275" cy="769278"/>
          </a:xfrm>
        </p:grpSpPr>
        <p:sp>
          <p:nvSpPr>
            <p:cNvPr id="20" name="椭圆 19"/>
            <p:cNvSpPr/>
            <p:nvPr/>
          </p:nvSpPr>
          <p:spPr>
            <a:xfrm>
              <a:off x="5722373" y="4814964"/>
              <a:ext cx="769275" cy="769278"/>
            </a:xfrm>
            <a:prstGeom prst="ellipse">
              <a:avLst/>
            </a:prstGeom>
            <a:solidFill>
              <a:srgbClr val="858976"/>
            </a:solidFill>
            <a:ln w="254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761947" y="4890673"/>
              <a:ext cx="72970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3200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32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0388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advClick="0">
        <p15:prstTrans prst="airplane"/>
      </p:transition>
    </mc:Choice>
    <mc:Fallback xmlns="">
      <p:transition advClick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C5887DEA-D86F-9544-8756-0F8F618778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1004E26-457C-D247-8BA8-DE34EBAA6FF3}"/>
              </a:ext>
            </a:extLst>
          </p:cNvPr>
          <p:cNvSpPr txBox="1"/>
          <p:nvPr/>
        </p:nvSpPr>
        <p:spPr>
          <a:xfrm>
            <a:off x="1211784" y="221418"/>
            <a:ext cx="78245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ERNIE: Enhanced Language Representation</a:t>
            </a:r>
          </a:p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with Informative Entities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  清华</a:t>
            </a:r>
            <a:endParaRPr lang="en-US" altLang="zh-CN" sz="32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8FFB941-2F09-1943-95BD-A9190D53C41F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459" y="1486804"/>
            <a:ext cx="11529082" cy="512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00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vortex dir="r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C5887DEA-D86F-9544-8756-0F8F618778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1004E26-457C-D247-8BA8-DE34EBAA6FF3}"/>
              </a:ext>
            </a:extLst>
          </p:cNvPr>
          <p:cNvSpPr txBox="1"/>
          <p:nvPr/>
        </p:nvSpPr>
        <p:spPr>
          <a:xfrm>
            <a:off x="1211784" y="221418"/>
            <a:ext cx="78245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ERNIE: Enhanced Language Representation</a:t>
            </a:r>
          </a:p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with Informative Entities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  清华</a:t>
            </a:r>
            <a:endParaRPr lang="en-US" altLang="zh-CN" sz="32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0DBBD2B-FDC2-1A4E-A939-B6A8EBEF3F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3262" y="3351974"/>
            <a:ext cx="4483100" cy="13970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7D26B020-355E-D445-B21F-E069F9176C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3262" y="4959860"/>
            <a:ext cx="3416300" cy="9652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FD415D9-7A59-514E-A068-7413D690E2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53162" y="1902681"/>
            <a:ext cx="5283200" cy="11049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CDCEBEF2-4092-0C48-A033-E8459C54EA8D}"/>
              </a:ext>
            </a:extLst>
          </p:cNvPr>
          <p:cNvSpPr txBox="1"/>
          <p:nvPr/>
        </p:nvSpPr>
        <p:spPr>
          <a:xfrm>
            <a:off x="1840992" y="3850419"/>
            <a:ext cx="25619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有对应实体的</a:t>
            </a:r>
            <a:r>
              <a:rPr kumimoji="1" lang="en-US" altLang="zh-CN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token</a:t>
            </a:r>
            <a:r>
              <a:rPr kumimoji="1"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0274D64-9CF3-6243-8F1B-18A4A6118682}"/>
              </a:ext>
            </a:extLst>
          </p:cNvPr>
          <p:cNvSpPr txBox="1"/>
          <p:nvPr/>
        </p:nvSpPr>
        <p:spPr>
          <a:xfrm>
            <a:off x="1840992" y="5246723"/>
            <a:ext cx="26100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无对应实体的</a:t>
            </a:r>
            <a:r>
              <a:rPr kumimoji="1" lang="en-US" altLang="zh-CN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token</a:t>
            </a:r>
            <a:r>
              <a:rPr kumimoji="1"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：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E3071F9-169C-684D-8751-68800FC81CED}"/>
              </a:ext>
            </a:extLst>
          </p:cNvPr>
          <p:cNvSpPr txBox="1"/>
          <p:nvPr/>
        </p:nvSpPr>
        <p:spPr>
          <a:xfrm>
            <a:off x="700723" y="2255076"/>
            <a:ext cx="3052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information fusion layer</a:t>
            </a:r>
            <a:r>
              <a:rPr kumimoji="1"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：</a:t>
            </a:r>
            <a:r>
              <a:rPr kumimoji="1" lang="en-US" altLang="zh-CN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23243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dissolve/>
      </p:transition>
    </mc:Choice>
    <mc:Fallback xmlns="">
      <p:transition spd="slow">
        <p:dissolv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C5887DEA-D86F-9544-8756-0F8F618778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1004E26-457C-D247-8BA8-DE34EBAA6FF3}"/>
              </a:ext>
            </a:extLst>
          </p:cNvPr>
          <p:cNvSpPr txBox="1"/>
          <p:nvPr/>
        </p:nvSpPr>
        <p:spPr>
          <a:xfrm>
            <a:off x="1211784" y="221418"/>
            <a:ext cx="7824578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ERNIE: Enhanced Language Representation</a:t>
            </a:r>
          </a:p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with Informative Entities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  清华</a:t>
            </a:r>
            <a:endParaRPr lang="en-US" altLang="zh-CN" sz="32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B067D54-5B99-7B40-B0E7-5F8E61F5FA12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2128" y="2399472"/>
            <a:ext cx="11667744" cy="333036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88616A7-5081-8545-BE06-3C2A9B2F91A9}"/>
              </a:ext>
            </a:extLst>
          </p:cNvPr>
          <p:cNvSpPr txBox="1"/>
          <p:nvPr/>
        </p:nvSpPr>
        <p:spPr>
          <a:xfrm>
            <a:off x="573024" y="1743083"/>
            <a:ext cx="410080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为特定下游任务设计的标记</a:t>
            </a:r>
            <a:r>
              <a:rPr kumimoji="1" lang="en-US" altLang="zh-CN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token</a:t>
            </a:r>
            <a:r>
              <a:rPr kumimoji="1" lang="zh-CN" altLang="en-US" sz="2000" dirty="0">
                <a:latin typeface="Songti SC" panose="02010600040101010101" pitchFamily="2" charset="-122"/>
                <a:ea typeface="Songti SC" panose="02010600040101010101" pitchFamily="2" charset="-122"/>
              </a:rPr>
              <a:t>：</a:t>
            </a:r>
          </a:p>
        </p:txBody>
      </p:sp>
    </p:spTree>
    <p:extLst>
      <p:ext uri="{BB962C8B-B14F-4D97-AF65-F5344CB8AC3E}">
        <p14:creationId xmlns:p14="http://schemas.microsoft.com/office/powerpoint/2010/main" val="353228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blinds dir="vert"/>
      </p:transition>
    </mc:Choice>
    <mc:Fallback xmlns="">
      <p:transition spd="slow">
        <p:blinds dir="vert"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图片 50">
            <a:extLst>
              <a:ext uri="{FF2B5EF4-FFF2-40B4-BE49-F238E27FC236}">
                <a16:creationId xmlns:a16="http://schemas.microsoft.com/office/drawing/2014/main" id="{C5887DEA-D86F-9544-8756-0F8F618778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54" name="文本框 53">
            <a:extLst>
              <a:ext uri="{FF2B5EF4-FFF2-40B4-BE49-F238E27FC236}">
                <a16:creationId xmlns:a16="http://schemas.microsoft.com/office/drawing/2014/main" id="{71004E26-457C-D247-8BA8-DE34EBAA6FF3}"/>
              </a:ext>
            </a:extLst>
          </p:cNvPr>
          <p:cNvSpPr txBox="1"/>
          <p:nvPr/>
        </p:nvSpPr>
        <p:spPr>
          <a:xfrm>
            <a:off x="1211784" y="221418"/>
            <a:ext cx="75280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ERNIE: Enhanced Representation through </a:t>
            </a:r>
          </a:p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Knowledge Integration 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 百度</a:t>
            </a:r>
            <a:endParaRPr lang="en-US" altLang="zh-CN" sz="32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973F1FD-E568-6A42-8F85-FE3628BFC0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5519" y="1985772"/>
            <a:ext cx="9280962" cy="348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22855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800">
        <p15:prstTrans prst="pageCurlDouble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71004E26-457C-D247-8BA8-DE34EBAA6FF3}"/>
              </a:ext>
            </a:extLst>
          </p:cNvPr>
          <p:cNvSpPr txBox="1"/>
          <p:nvPr/>
        </p:nvSpPr>
        <p:spPr>
          <a:xfrm>
            <a:off x="1211784" y="221418"/>
            <a:ext cx="7528023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ERNIE: Enhanced Representation through </a:t>
            </a:r>
          </a:p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Knowledge Integration 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 百度</a:t>
            </a:r>
            <a:endParaRPr lang="en-US" altLang="zh-CN" sz="32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7A7BB7A-5978-B048-896F-CE9443DD1FE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19114" y="815288"/>
            <a:ext cx="10796066" cy="5821294"/>
          </a:xfrm>
          <a:prstGeom prst="rect">
            <a:avLst/>
          </a:prstGeom>
        </p:spPr>
      </p:pic>
      <p:pic>
        <p:nvPicPr>
          <p:cNvPr id="51" name="图片 50">
            <a:extLst>
              <a:ext uri="{FF2B5EF4-FFF2-40B4-BE49-F238E27FC236}">
                <a16:creationId xmlns:a16="http://schemas.microsoft.com/office/drawing/2014/main" id="{C5887DEA-D86F-9544-8756-0F8F6187782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570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warp dir="in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71004E26-457C-D247-8BA8-DE34EBAA6FF3}"/>
              </a:ext>
            </a:extLst>
          </p:cNvPr>
          <p:cNvSpPr txBox="1"/>
          <p:nvPr/>
        </p:nvSpPr>
        <p:spPr>
          <a:xfrm>
            <a:off x="1211784" y="221418"/>
            <a:ext cx="86789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ERNIE 2.0: A Continual Pre-Training Framework </a:t>
            </a:r>
          </a:p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for Language Understanding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  百度</a:t>
            </a:r>
            <a:endParaRPr lang="en-US" altLang="zh-CN" sz="32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C5887DEA-D86F-9544-8756-0F8F618778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4F5BFA4-A996-AF48-889E-CAFFFE8EE4A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55008" y="1486804"/>
            <a:ext cx="7071106" cy="502608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4E5AB23-A784-FF49-B2F7-26F6552F696A}"/>
              </a:ext>
            </a:extLst>
          </p:cNvPr>
          <p:cNvSpPr txBox="1"/>
          <p:nvPr/>
        </p:nvSpPr>
        <p:spPr>
          <a:xfrm>
            <a:off x="2731008" y="1382779"/>
            <a:ext cx="17780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>
                <a:latin typeface="Songti SC" panose="02010600040101010101" pitchFamily="2" charset="-122"/>
                <a:ea typeface="Songti SC" panose="02010600040101010101" pitchFamily="2" charset="-122"/>
              </a:rPr>
              <a:t>MT-DNN</a:t>
            </a:r>
            <a:r>
              <a:rPr lang="zh-CN" altLang="en-US" sz="2400" b="1" dirty="0">
                <a:latin typeface="Songti SC" panose="02010600040101010101" pitchFamily="2" charset="-122"/>
                <a:ea typeface="Songti SC" panose="02010600040101010101" pitchFamily="2" charset="-122"/>
              </a:rPr>
              <a:t>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E23733-034B-A34C-A0DC-A91C1FBB032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285" y="1767697"/>
            <a:ext cx="3504045" cy="491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467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conveyor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文本框 53">
            <a:extLst>
              <a:ext uri="{FF2B5EF4-FFF2-40B4-BE49-F238E27FC236}">
                <a16:creationId xmlns:a16="http://schemas.microsoft.com/office/drawing/2014/main" id="{71004E26-457C-D247-8BA8-DE34EBAA6FF3}"/>
              </a:ext>
            </a:extLst>
          </p:cNvPr>
          <p:cNvSpPr txBox="1"/>
          <p:nvPr/>
        </p:nvSpPr>
        <p:spPr>
          <a:xfrm>
            <a:off x="1211784" y="221418"/>
            <a:ext cx="867897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ERNIE 2.0: A Continual Pre-Training Framework </a:t>
            </a:r>
          </a:p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for Language Understanding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  百度</a:t>
            </a:r>
            <a:endParaRPr lang="en-US" altLang="zh-CN" sz="3200" b="1"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C5887DEA-D86F-9544-8756-0F8F6187782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61168CA-EF74-7146-A37F-3CD5CACC73CE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09" y="1545336"/>
            <a:ext cx="4114800" cy="2133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FAE8C59-443A-9A45-BC08-C856FBBEA2FF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0500" y="1545336"/>
            <a:ext cx="4129517" cy="2133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38A7DBE-5D7F-044B-A5C4-06A61BE0297D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57108" y="1545336"/>
            <a:ext cx="3822700" cy="21336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D85B17F-A733-9A44-9838-2F46B4F500C4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7017" y="3849624"/>
            <a:ext cx="5417965" cy="2644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530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4"/>
          <p:cNvGrpSpPr>
            <a:grpSpLocks noChangeAspect="1"/>
          </p:cNvGrpSpPr>
          <p:nvPr/>
        </p:nvGrpSpPr>
        <p:grpSpPr bwMode="auto">
          <a:xfrm flipH="1">
            <a:off x="360612" y="262073"/>
            <a:ext cx="748859" cy="1178901"/>
            <a:chOff x="2207" y="-324"/>
            <a:chExt cx="1461" cy="2300"/>
          </a:xfrm>
        </p:grpSpPr>
        <p:sp>
          <p:nvSpPr>
            <p:cNvPr id="35" name="Freeform 5"/>
            <p:cNvSpPr/>
            <p:nvPr/>
          </p:nvSpPr>
          <p:spPr bwMode="auto">
            <a:xfrm>
              <a:off x="2362" y="-55"/>
              <a:ext cx="1046" cy="1722"/>
            </a:xfrm>
            <a:custGeom>
              <a:avLst/>
              <a:gdLst>
                <a:gd name="T0" fmla="*/ 694 w 694"/>
                <a:gd name="T1" fmla="*/ 1143 h 1143"/>
                <a:gd name="T2" fmla="*/ 0 w 694"/>
                <a:gd name="T3" fmla="*/ 917 h 1143"/>
                <a:gd name="T4" fmla="*/ 0 w 694"/>
                <a:gd name="T5" fmla="*/ 129 h 1143"/>
                <a:gd name="T6" fmla="*/ 0 w 694"/>
                <a:gd name="T7" fmla="*/ 0 h 1143"/>
                <a:gd name="T8" fmla="*/ 6 w 694"/>
                <a:gd name="T9" fmla="*/ 3 h 1143"/>
                <a:gd name="T10" fmla="*/ 51 w 694"/>
                <a:gd name="T11" fmla="*/ 22 h 1143"/>
                <a:gd name="T12" fmla="*/ 694 w 694"/>
                <a:gd name="T13" fmla="*/ 231 h 1143"/>
                <a:gd name="T14" fmla="*/ 694 w 694"/>
                <a:gd name="T15" fmla="*/ 1143 h 1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94" h="1143">
                  <a:moveTo>
                    <a:pt x="694" y="1143"/>
                  </a:moveTo>
                  <a:cubicBezTo>
                    <a:pt x="0" y="917"/>
                    <a:pt x="0" y="917"/>
                    <a:pt x="0" y="917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4" y="2"/>
                    <a:pt x="6" y="3"/>
                  </a:cubicBezTo>
                  <a:cubicBezTo>
                    <a:pt x="25" y="15"/>
                    <a:pt x="50" y="22"/>
                    <a:pt x="51" y="22"/>
                  </a:cubicBezTo>
                  <a:cubicBezTo>
                    <a:pt x="694" y="231"/>
                    <a:pt x="694" y="231"/>
                    <a:pt x="694" y="231"/>
                  </a:cubicBezTo>
                  <a:lnTo>
                    <a:pt x="694" y="1143"/>
                  </a:ln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6"/>
            <p:cNvSpPr/>
            <p:nvPr/>
          </p:nvSpPr>
          <p:spPr bwMode="auto">
            <a:xfrm>
              <a:off x="2315" y="-324"/>
              <a:ext cx="1353" cy="2048"/>
            </a:xfrm>
            <a:custGeom>
              <a:avLst/>
              <a:gdLst>
                <a:gd name="T0" fmla="*/ 886 w 897"/>
                <a:gd name="T1" fmla="*/ 244 h 1360"/>
                <a:gd name="T2" fmla="*/ 161 w 897"/>
                <a:gd name="T3" fmla="*/ 7 h 1360"/>
                <a:gd name="T4" fmla="*/ 158 w 897"/>
                <a:gd name="T5" fmla="*/ 7 h 1360"/>
                <a:gd name="T6" fmla="*/ 118 w 897"/>
                <a:gd name="T7" fmla="*/ 0 h 1360"/>
                <a:gd name="T8" fmla="*/ 1 w 897"/>
                <a:gd name="T9" fmla="*/ 110 h 1360"/>
                <a:gd name="T10" fmla="*/ 0 w 897"/>
                <a:gd name="T11" fmla="*/ 114 h 1360"/>
                <a:gd name="T12" fmla="*/ 0 w 897"/>
                <a:gd name="T13" fmla="*/ 119 h 1360"/>
                <a:gd name="T14" fmla="*/ 0 w 897"/>
                <a:gd name="T15" fmla="*/ 308 h 1360"/>
                <a:gd name="T16" fmla="*/ 0 w 897"/>
                <a:gd name="T17" fmla="*/ 1107 h 1360"/>
                <a:gd name="T18" fmla="*/ 11 w 897"/>
                <a:gd name="T19" fmla="*/ 1122 h 1360"/>
                <a:gd name="T20" fmla="*/ 736 w 897"/>
                <a:gd name="T21" fmla="*/ 1359 h 1360"/>
                <a:gd name="T22" fmla="*/ 741 w 897"/>
                <a:gd name="T23" fmla="*/ 1360 h 1360"/>
                <a:gd name="T24" fmla="*/ 750 w 897"/>
                <a:gd name="T25" fmla="*/ 1357 h 1360"/>
                <a:gd name="T26" fmla="*/ 757 w 897"/>
                <a:gd name="T27" fmla="*/ 1344 h 1360"/>
                <a:gd name="T28" fmla="*/ 757 w 897"/>
                <a:gd name="T29" fmla="*/ 1179 h 1360"/>
                <a:gd name="T30" fmla="*/ 882 w 897"/>
                <a:gd name="T31" fmla="*/ 1219 h 1360"/>
                <a:gd name="T32" fmla="*/ 897 w 897"/>
                <a:gd name="T33" fmla="*/ 1204 h 1360"/>
                <a:gd name="T34" fmla="*/ 897 w 897"/>
                <a:gd name="T35" fmla="*/ 259 h 1360"/>
                <a:gd name="T36" fmla="*/ 886 w 897"/>
                <a:gd name="T37" fmla="*/ 244 h 1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97" h="1360">
                  <a:moveTo>
                    <a:pt x="886" y="244"/>
                  </a:moveTo>
                  <a:cubicBezTo>
                    <a:pt x="161" y="7"/>
                    <a:pt x="161" y="7"/>
                    <a:pt x="161" y="7"/>
                  </a:cubicBezTo>
                  <a:cubicBezTo>
                    <a:pt x="160" y="7"/>
                    <a:pt x="159" y="7"/>
                    <a:pt x="158" y="7"/>
                  </a:cubicBezTo>
                  <a:cubicBezTo>
                    <a:pt x="144" y="3"/>
                    <a:pt x="131" y="0"/>
                    <a:pt x="118" y="0"/>
                  </a:cubicBezTo>
                  <a:cubicBezTo>
                    <a:pt x="55" y="0"/>
                    <a:pt x="6" y="48"/>
                    <a:pt x="1" y="110"/>
                  </a:cubicBezTo>
                  <a:cubicBezTo>
                    <a:pt x="1" y="111"/>
                    <a:pt x="0" y="113"/>
                    <a:pt x="0" y="114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0" y="308"/>
                    <a:pt x="0" y="308"/>
                    <a:pt x="0" y="308"/>
                  </a:cubicBezTo>
                  <a:cubicBezTo>
                    <a:pt x="0" y="1107"/>
                    <a:pt x="0" y="1107"/>
                    <a:pt x="0" y="1107"/>
                  </a:cubicBezTo>
                  <a:cubicBezTo>
                    <a:pt x="0" y="1114"/>
                    <a:pt x="5" y="1120"/>
                    <a:pt x="11" y="1122"/>
                  </a:cubicBezTo>
                  <a:cubicBezTo>
                    <a:pt x="736" y="1359"/>
                    <a:pt x="736" y="1359"/>
                    <a:pt x="736" y="1359"/>
                  </a:cubicBezTo>
                  <a:cubicBezTo>
                    <a:pt x="738" y="1359"/>
                    <a:pt x="739" y="1360"/>
                    <a:pt x="741" y="1360"/>
                  </a:cubicBezTo>
                  <a:cubicBezTo>
                    <a:pt x="744" y="1360"/>
                    <a:pt x="748" y="1359"/>
                    <a:pt x="750" y="1357"/>
                  </a:cubicBezTo>
                  <a:cubicBezTo>
                    <a:pt x="754" y="1354"/>
                    <a:pt x="757" y="1349"/>
                    <a:pt x="757" y="1344"/>
                  </a:cubicBezTo>
                  <a:cubicBezTo>
                    <a:pt x="757" y="1179"/>
                    <a:pt x="757" y="1179"/>
                    <a:pt x="757" y="1179"/>
                  </a:cubicBezTo>
                  <a:cubicBezTo>
                    <a:pt x="879" y="1219"/>
                    <a:pt x="879" y="1219"/>
                    <a:pt x="882" y="1219"/>
                  </a:cubicBezTo>
                  <a:cubicBezTo>
                    <a:pt x="890" y="1219"/>
                    <a:pt x="897" y="1212"/>
                    <a:pt x="897" y="1204"/>
                  </a:cubicBezTo>
                  <a:cubicBezTo>
                    <a:pt x="897" y="259"/>
                    <a:pt x="897" y="259"/>
                    <a:pt x="897" y="259"/>
                  </a:cubicBezTo>
                  <a:cubicBezTo>
                    <a:pt x="897" y="252"/>
                    <a:pt x="893" y="246"/>
                    <a:pt x="886" y="244"/>
                  </a:cubicBezTo>
                  <a:close/>
                </a:path>
              </a:pathLst>
            </a:custGeom>
            <a:solidFill>
              <a:srgbClr val="7562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7"/>
            <p:cNvSpPr/>
            <p:nvPr/>
          </p:nvSpPr>
          <p:spPr bwMode="auto">
            <a:xfrm>
              <a:off x="2282" y="186"/>
              <a:ext cx="543" cy="1659"/>
            </a:xfrm>
            <a:custGeom>
              <a:avLst/>
              <a:gdLst>
                <a:gd name="T0" fmla="*/ 12 w 360"/>
                <a:gd name="T1" fmla="*/ 1101 h 1101"/>
                <a:gd name="T2" fmla="*/ 9 w 360"/>
                <a:gd name="T3" fmla="*/ 1100 h 1101"/>
                <a:gd name="T4" fmla="*/ 1 w 360"/>
                <a:gd name="T5" fmla="*/ 1086 h 1101"/>
                <a:gd name="T6" fmla="*/ 337 w 360"/>
                <a:gd name="T7" fmla="*/ 9 h 1101"/>
                <a:gd name="T8" fmla="*/ 351 w 360"/>
                <a:gd name="T9" fmla="*/ 2 h 1101"/>
                <a:gd name="T10" fmla="*/ 359 w 360"/>
                <a:gd name="T11" fmla="*/ 16 h 1101"/>
                <a:gd name="T12" fmla="*/ 23 w 360"/>
                <a:gd name="T13" fmla="*/ 1093 h 1101"/>
                <a:gd name="T14" fmla="*/ 12 w 360"/>
                <a:gd name="T15" fmla="*/ 11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0" h="1101">
                  <a:moveTo>
                    <a:pt x="12" y="1101"/>
                  </a:moveTo>
                  <a:cubicBezTo>
                    <a:pt x="11" y="1101"/>
                    <a:pt x="10" y="1101"/>
                    <a:pt x="9" y="1100"/>
                  </a:cubicBezTo>
                  <a:cubicBezTo>
                    <a:pt x="3" y="1098"/>
                    <a:pt x="0" y="1092"/>
                    <a:pt x="1" y="1086"/>
                  </a:cubicBezTo>
                  <a:cubicBezTo>
                    <a:pt x="337" y="9"/>
                    <a:pt x="337" y="9"/>
                    <a:pt x="337" y="9"/>
                  </a:cubicBezTo>
                  <a:cubicBezTo>
                    <a:pt x="339" y="3"/>
                    <a:pt x="345" y="0"/>
                    <a:pt x="351" y="2"/>
                  </a:cubicBezTo>
                  <a:cubicBezTo>
                    <a:pt x="357" y="3"/>
                    <a:pt x="360" y="10"/>
                    <a:pt x="359" y="16"/>
                  </a:cubicBezTo>
                  <a:cubicBezTo>
                    <a:pt x="23" y="1093"/>
                    <a:pt x="23" y="1093"/>
                    <a:pt x="23" y="1093"/>
                  </a:cubicBezTo>
                  <a:cubicBezTo>
                    <a:pt x="21" y="1098"/>
                    <a:pt x="17" y="1101"/>
                    <a:pt x="12" y="1101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8"/>
            <p:cNvSpPr/>
            <p:nvPr/>
          </p:nvSpPr>
          <p:spPr bwMode="auto">
            <a:xfrm>
              <a:off x="2540" y="266"/>
              <a:ext cx="544" cy="1658"/>
            </a:xfrm>
            <a:custGeom>
              <a:avLst/>
              <a:gdLst>
                <a:gd name="T0" fmla="*/ 13 w 361"/>
                <a:gd name="T1" fmla="*/ 1101 h 1101"/>
                <a:gd name="T2" fmla="*/ 10 w 361"/>
                <a:gd name="T3" fmla="*/ 1101 h 1101"/>
                <a:gd name="T4" fmla="*/ 2 w 361"/>
                <a:gd name="T5" fmla="*/ 1087 h 1101"/>
                <a:gd name="T6" fmla="*/ 338 w 361"/>
                <a:gd name="T7" fmla="*/ 9 h 1101"/>
                <a:gd name="T8" fmla="*/ 352 w 361"/>
                <a:gd name="T9" fmla="*/ 2 h 1101"/>
                <a:gd name="T10" fmla="*/ 359 w 361"/>
                <a:gd name="T11" fmla="*/ 16 h 1101"/>
                <a:gd name="T12" fmla="*/ 24 w 361"/>
                <a:gd name="T13" fmla="*/ 1093 h 1101"/>
                <a:gd name="T14" fmla="*/ 13 w 361"/>
                <a:gd name="T15" fmla="*/ 1101 h 1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1" h="1101">
                  <a:moveTo>
                    <a:pt x="13" y="1101"/>
                  </a:moveTo>
                  <a:cubicBezTo>
                    <a:pt x="12" y="1101"/>
                    <a:pt x="11" y="1101"/>
                    <a:pt x="10" y="1101"/>
                  </a:cubicBezTo>
                  <a:cubicBezTo>
                    <a:pt x="4" y="1099"/>
                    <a:pt x="0" y="1093"/>
                    <a:pt x="2" y="1087"/>
                  </a:cubicBezTo>
                  <a:cubicBezTo>
                    <a:pt x="338" y="9"/>
                    <a:pt x="338" y="9"/>
                    <a:pt x="338" y="9"/>
                  </a:cubicBezTo>
                  <a:cubicBezTo>
                    <a:pt x="340" y="4"/>
                    <a:pt x="346" y="0"/>
                    <a:pt x="352" y="2"/>
                  </a:cubicBezTo>
                  <a:cubicBezTo>
                    <a:pt x="358" y="4"/>
                    <a:pt x="361" y="10"/>
                    <a:pt x="359" y="16"/>
                  </a:cubicBezTo>
                  <a:cubicBezTo>
                    <a:pt x="24" y="1093"/>
                    <a:pt x="24" y="1093"/>
                    <a:pt x="24" y="1093"/>
                  </a:cubicBezTo>
                  <a:cubicBezTo>
                    <a:pt x="22" y="1098"/>
                    <a:pt x="18" y="1101"/>
                    <a:pt x="13" y="1101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Freeform 9"/>
            <p:cNvSpPr/>
            <p:nvPr/>
          </p:nvSpPr>
          <p:spPr bwMode="auto">
            <a:xfrm>
              <a:off x="2763" y="293"/>
              <a:ext cx="288" cy="115"/>
            </a:xfrm>
            <a:custGeom>
              <a:avLst/>
              <a:gdLst>
                <a:gd name="T0" fmla="*/ 179 w 191"/>
                <a:gd name="T1" fmla="*/ 76 h 76"/>
                <a:gd name="T2" fmla="*/ 175 w 191"/>
                <a:gd name="T3" fmla="*/ 75 h 76"/>
                <a:gd name="T4" fmla="*/ 9 w 191"/>
                <a:gd name="T5" fmla="*/ 24 h 76"/>
                <a:gd name="T6" fmla="*/ 2 w 191"/>
                <a:gd name="T7" fmla="*/ 10 h 76"/>
                <a:gd name="T8" fmla="*/ 16 w 191"/>
                <a:gd name="T9" fmla="*/ 2 h 76"/>
                <a:gd name="T10" fmla="*/ 182 w 191"/>
                <a:gd name="T11" fmla="*/ 54 h 76"/>
                <a:gd name="T12" fmla="*/ 190 w 191"/>
                <a:gd name="T13" fmla="*/ 68 h 76"/>
                <a:gd name="T14" fmla="*/ 179 w 191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76">
                  <a:moveTo>
                    <a:pt x="179" y="76"/>
                  </a:moveTo>
                  <a:cubicBezTo>
                    <a:pt x="178" y="76"/>
                    <a:pt x="177" y="76"/>
                    <a:pt x="175" y="7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2"/>
                    <a:pt x="0" y="15"/>
                    <a:pt x="2" y="10"/>
                  </a:cubicBezTo>
                  <a:cubicBezTo>
                    <a:pt x="3" y="4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1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Freeform 10"/>
            <p:cNvSpPr/>
            <p:nvPr/>
          </p:nvSpPr>
          <p:spPr bwMode="auto">
            <a:xfrm>
              <a:off x="2709" y="468"/>
              <a:ext cx="288" cy="113"/>
            </a:xfrm>
            <a:custGeom>
              <a:avLst/>
              <a:gdLst>
                <a:gd name="T0" fmla="*/ 179 w 191"/>
                <a:gd name="T1" fmla="*/ 75 h 75"/>
                <a:gd name="T2" fmla="*/ 175 w 191"/>
                <a:gd name="T3" fmla="*/ 75 h 75"/>
                <a:gd name="T4" fmla="*/ 9 w 191"/>
                <a:gd name="T5" fmla="*/ 23 h 75"/>
                <a:gd name="T6" fmla="*/ 2 w 191"/>
                <a:gd name="T7" fmla="*/ 9 h 75"/>
                <a:gd name="T8" fmla="*/ 16 w 191"/>
                <a:gd name="T9" fmla="*/ 2 h 75"/>
                <a:gd name="T10" fmla="*/ 182 w 191"/>
                <a:gd name="T11" fmla="*/ 53 h 75"/>
                <a:gd name="T12" fmla="*/ 190 w 191"/>
                <a:gd name="T13" fmla="*/ 67 h 75"/>
                <a:gd name="T14" fmla="*/ 179 w 191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75">
                  <a:moveTo>
                    <a:pt x="179" y="75"/>
                  </a:moveTo>
                  <a:cubicBezTo>
                    <a:pt x="178" y="75"/>
                    <a:pt x="177" y="75"/>
                    <a:pt x="175" y="7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1"/>
                    <a:pt x="0" y="15"/>
                    <a:pt x="2" y="9"/>
                  </a:cubicBezTo>
                  <a:cubicBezTo>
                    <a:pt x="4" y="3"/>
                    <a:pt x="10" y="0"/>
                    <a:pt x="16" y="2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8" y="55"/>
                    <a:pt x="191" y="62"/>
                    <a:pt x="190" y="67"/>
                  </a:cubicBezTo>
                  <a:cubicBezTo>
                    <a:pt x="188" y="72"/>
                    <a:pt x="184" y="75"/>
                    <a:pt x="179" y="75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Freeform 11"/>
            <p:cNvSpPr/>
            <p:nvPr/>
          </p:nvSpPr>
          <p:spPr bwMode="auto">
            <a:xfrm>
              <a:off x="2655" y="641"/>
              <a:ext cx="288" cy="115"/>
            </a:xfrm>
            <a:custGeom>
              <a:avLst/>
              <a:gdLst>
                <a:gd name="T0" fmla="*/ 179 w 191"/>
                <a:gd name="T1" fmla="*/ 76 h 76"/>
                <a:gd name="T2" fmla="*/ 176 w 191"/>
                <a:gd name="T3" fmla="*/ 75 h 76"/>
                <a:gd name="T4" fmla="*/ 9 w 191"/>
                <a:gd name="T5" fmla="*/ 23 h 76"/>
                <a:gd name="T6" fmla="*/ 2 w 191"/>
                <a:gd name="T7" fmla="*/ 9 h 76"/>
                <a:gd name="T8" fmla="*/ 16 w 191"/>
                <a:gd name="T9" fmla="*/ 2 h 76"/>
                <a:gd name="T10" fmla="*/ 182 w 191"/>
                <a:gd name="T11" fmla="*/ 54 h 76"/>
                <a:gd name="T12" fmla="*/ 190 w 191"/>
                <a:gd name="T13" fmla="*/ 68 h 76"/>
                <a:gd name="T14" fmla="*/ 179 w 191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1" h="76">
                  <a:moveTo>
                    <a:pt x="179" y="76"/>
                  </a:moveTo>
                  <a:cubicBezTo>
                    <a:pt x="178" y="76"/>
                    <a:pt x="177" y="76"/>
                    <a:pt x="176" y="7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2"/>
                    <a:pt x="0" y="15"/>
                    <a:pt x="2" y="9"/>
                  </a:cubicBezTo>
                  <a:cubicBezTo>
                    <a:pt x="4" y="3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1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Freeform 12"/>
            <p:cNvSpPr/>
            <p:nvPr/>
          </p:nvSpPr>
          <p:spPr bwMode="auto">
            <a:xfrm>
              <a:off x="2600" y="814"/>
              <a:ext cx="290" cy="115"/>
            </a:xfrm>
            <a:custGeom>
              <a:avLst/>
              <a:gdLst>
                <a:gd name="T0" fmla="*/ 179 w 192"/>
                <a:gd name="T1" fmla="*/ 76 h 76"/>
                <a:gd name="T2" fmla="*/ 176 w 192"/>
                <a:gd name="T3" fmla="*/ 76 h 76"/>
                <a:gd name="T4" fmla="*/ 9 w 192"/>
                <a:gd name="T5" fmla="*/ 24 h 76"/>
                <a:gd name="T6" fmla="*/ 2 w 192"/>
                <a:gd name="T7" fmla="*/ 10 h 76"/>
                <a:gd name="T8" fmla="*/ 16 w 192"/>
                <a:gd name="T9" fmla="*/ 2 h 76"/>
                <a:gd name="T10" fmla="*/ 182 w 192"/>
                <a:gd name="T11" fmla="*/ 54 h 76"/>
                <a:gd name="T12" fmla="*/ 190 w 192"/>
                <a:gd name="T13" fmla="*/ 68 h 76"/>
                <a:gd name="T14" fmla="*/ 179 w 192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6">
                  <a:moveTo>
                    <a:pt x="179" y="76"/>
                  </a:moveTo>
                  <a:cubicBezTo>
                    <a:pt x="178" y="76"/>
                    <a:pt x="177" y="76"/>
                    <a:pt x="176" y="7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2"/>
                    <a:pt x="0" y="16"/>
                    <a:pt x="2" y="10"/>
                  </a:cubicBezTo>
                  <a:cubicBezTo>
                    <a:pt x="4" y="4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2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Freeform 13"/>
            <p:cNvSpPr/>
            <p:nvPr/>
          </p:nvSpPr>
          <p:spPr bwMode="auto">
            <a:xfrm>
              <a:off x="2546" y="989"/>
              <a:ext cx="289" cy="115"/>
            </a:xfrm>
            <a:custGeom>
              <a:avLst/>
              <a:gdLst>
                <a:gd name="T0" fmla="*/ 179 w 192"/>
                <a:gd name="T1" fmla="*/ 76 h 76"/>
                <a:gd name="T2" fmla="*/ 176 w 192"/>
                <a:gd name="T3" fmla="*/ 75 h 76"/>
                <a:gd name="T4" fmla="*/ 9 w 192"/>
                <a:gd name="T5" fmla="*/ 23 h 76"/>
                <a:gd name="T6" fmla="*/ 2 w 192"/>
                <a:gd name="T7" fmla="*/ 9 h 76"/>
                <a:gd name="T8" fmla="*/ 16 w 192"/>
                <a:gd name="T9" fmla="*/ 2 h 76"/>
                <a:gd name="T10" fmla="*/ 182 w 192"/>
                <a:gd name="T11" fmla="*/ 54 h 76"/>
                <a:gd name="T12" fmla="*/ 190 w 192"/>
                <a:gd name="T13" fmla="*/ 68 h 76"/>
                <a:gd name="T14" fmla="*/ 179 w 192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6">
                  <a:moveTo>
                    <a:pt x="179" y="76"/>
                  </a:moveTo>
                  <a:cubicBezTo>
                    <a:pt x="178" y="76"/>
                    <a:pt x="177" y="75"/>
                    <a:pt x="176" y="7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1"/>
                    <a:pt x="0" y="15"/>
                    <a:pt x="2" y="9"/>
                  </a:cubicBezTo>
                  <a:cubicBezTo>
                    <a:pt x="4" y="3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5"/>
                    <a:pt x="192" y="62"/>
                    <a:pt x="190" y="68"/>
                  </a:cubicBezTo>
                  <a:cubicBezTo>
                    <a:pt x="188" y="72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4" name="Freeform 14"/>
            <p:cNvSpPr/>
            <p:nvPr/>
          </p:nvSpPr>
          <p:spPr bwMode="auto">
            <a:xfrm>
              <a:off x="2492" y="1162"/>
              <a:ext cx="289" cy="115"/>
            </a:xfrm>
            <a:custGeom>
              <a:avLst/>
              <a:gdLst>
                <a:gd name="T0" fmla="*/ 179 w 192"/>
                <a:gd name="T1" fmla="*/ 76 h 76"/>
                <a:gd name="T2" fmla="*/ 176 w 192"/>
                <a:gd name="T3" fmla="*/ 75 h 76"/>
                <a:gd name="T4" fmla="*/ 9 w 192"/>
                <a:gd name="T5" fmla="*/ 24 h 76"/>
                <a:gd name="T6" fmla="*/ 2 w 192"/>
                <a:gd name="T7" fmla="*/ 10 h 76"/>
                <a:gd name="T8" fmla="*/ 16 w 192"/>
                <a:gd name="T9" fmla="*/ 2 h 76"/>
                <a:gd name="T10" fmla="*/ 182 w 192"/>
                <a:gd name="T11" fmla="*/ 54 h 76"/>
                <a:gd name="T12" fmla="*/ 190 w 192"/>
                <a:gd name="T13" fmla="*/ 68 h 76"/>
                <a:gd name="T14" fmla="*/ 179 w 192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6">
                  <a:moveTo>
                    <a:pt x="179" y="76"/>
                  </a:moveTo>
                  <a:cubicBezTo>
                    <a:pt x="178" y="76"/>
                    <a:pt x="177" y="76"/>
                    <a:pt x="176" y="75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2"/>
                    <a:pt x="0" y="15"/>
                    <a:pt x="2" y="10"/>
                  </a:cubicBezTo>
                  <a:cubicBezTo>
                    <a:pt x="4" y="4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2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Freeform 15"/>
            <p:cNvSpPr/>
            <p:nvPr/>
          </p:nvSpPr>
          <p:spPr bwMode="auto">
            <a:xfrm>
              <a:off x="2438" y="1337"/>
              <a:ext cx="289" cy="113"/>
            </a:xfrm>
            <a:custGeom>
              <a:avLst/>
              <a:gdLst>
                <a:gd name="T0" fmla="*/ 179 w 192"/>
                <a:gd name="T1" fmla="*/ 75 h 75"/>
                <a:gd name="T2" fmla="*/ 176 w 192"/>
                <a:gd name="T3" fmla="*/ 75 h 75"/>
                <a:gd name="T4" fmla="*/ 9 w 192"/>
                <a:gd name="T5" fmla="*/ 23 h 75"/>
                <a:gd name="T6" fmla="*/ 2 w 192"/>
                <a:gd name="T7" fmla="*/ 9 h 75"/>
                <a:gd name="T8" fmla="*/ 16 w 192"/>
                <a:gd name="T9" fmla="*/ 2 h 75"/>
                <a:gd name="T10" fmla="*/ 182 w 192"/>
                <a:gd name="T11" fmla="*/ 53 h 75"/>
                <a:gd name="T12" fmla="*/ 190 w 192"/>
                <a:gd name="T13" fmla="*/ 67 h 75"/>
                <a:gd name="T14" fmla="*/ 179 w 192"/>
                <a:gd name="T15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5">
                  <a:moveTo>
                    <a:pt x="179" y="75"/>
                  </a:moveTo>
                  <a:cubicBezTo>
                    <a:pt x="178" y="75"/>
                    <a:pt x="177" y="75"/>
                    <a:pt x="176" y="7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1"/>
                    <a:pt x="0" y="15"/>
                    <a:pt x="2" y="9"/>
                  </a:cubicBezTo>
                  <a:cubicBezTo>
                    <a:pt x="4" y="3"/>
                    <a:pt x="10" y="0"/>
                    <a:pt x="16" y="2"/>
                  </a:cubicBezTo>
                  <a:cubicBezTo>
                    <a:pt x="182" y="53"/>
                    <a:pt x="182" y="53"/>
                    <a:pt x="182" y="53"/>
                  </a:cubicBezTo>
                  <a:cubicBezTo>
                    <a:pt x="188" y="55"/>
                    <a:pt x="192" y="62"/>
                    <a:pt x="190" y="67"/>
                  </a:cubicBezTo>
                  <a:cubicBezTo>
                    <a:pt x="188" y="72"/>
                    <a:pt x="184" y="75"/>
                    <a:pt x="179" y="75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6" name="Freeform 16"/>
            <p:cNvSpPr/>
            <p:nvPr/>
          </p:nvSpPr>
          <p:spPr bwMode="auto">
            <a:xfrm>
              <a:off x="2383" y="1510"/>
              <a:ext cx="290" cy="115"/>
            </a:xfrm>
            <a:custGeom>
              <a:avLst/>
              <a:gdLst>
                <a:gd name="T0" fmla="*/ 179 w 192"/>
                <a:gd name="T1" fmla="*/ 76 h 76"/>
                <a:gd name="T2" fmla="*/ 176 w 192"/>
                <a:gd name="T3" fmla="*/ 75 h 76"/>
                <a:gd name="T4" fmla="*/ 9 w 192"/>
                <a:gd name="T5" fmla="*/ 23 h 76"/>
                <a:gd name="T6" fmla="*/ 2 w 192"/>
                <a:gd name="T7" fmla="*/ 9 h 76"/>
                <a:gd name="T8" fmla="*/ 16 w 192"/>
                <a:gd name="T9" fmla="*/ 2 h 76"/>
                <a:gd name="T10" fmla="*/ 182 w 192"/>
                <a:gd name="T11" fmla="*/ 54 h 76"/>
                <a:gd name="T12" fmla="*/ 190 w 192"/>
                <a:gd name="T13" fmla="*/ 68 h 76"/>
                <a:gd name="T14" fmla="*/ 179 w 192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6">
                  <a:moveTo>
                    <a:pt x="179" y="76"/>
                  </a:moveTo>
                  <a:cubicBezTo>
                    <a:pt x="178" y="76"/>
                    <a:pt x="177" y="76"/>
                    <a:pt x="176" y="75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3" y="22"/>
                    <a:pt x="0" y="15"/>
                    <a:pt x="2" y="9"/>
                  </a:cubicBezTo>
                  <a:cubicBezTo>
                    <a:pt x="4" y="3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2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Freeform 17"/>
            <p:cNvSpPr/>
            <p:nvPr/>
          </p:nvSpPr>
          <p:spPr bwMode="auto">
            <a:xfrm>
              <a:off x="2329" y="1683"/>
              <a:ext cx="289" cy="115"/>
            </a:xfrm>
            <a:custGeom>
              <a:avLst/>
              <a:gdLst>
                <a:gd name="T0" fmla="*/ 179 w 192"/>
                <a:gd name="T1" fmla="*/ 76 h 76"/>
                <a:gd name="T2" fmla="*/ 176 w 192"/>
                <a:gd name="T3" fmla="*/ 76 h 76"/>
                <a:gd name="T4" fmla="*/ 9 w 192"/>
                <a:gd name="T5" fmla="*/ 24 h 76"/>
                <a:gd name="T6" fmla="*/ 2 w 192"/>
                <a:gd name="T7" fmla="*/ 10 h 76"/>
                <a:gd name="T8" fmla="*/ 16 w 192"/>
                <a:gd name="T9" fmla="*/ 2 h 76"/>
                <a:gd name="T10" fmla="*/ 182 w 192"/>
                <a:gd name="T11" fmla="*/ 54 h 76"/>
                <a:gd name="T12" fmla="*/ 190 w 192"/>
                <a:gd name="T13" fmla="*/ 68 h 76"/>
                <a:gd name="T14" fmla="*/ 179 w 192"/>
                <a:gd name="T15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76">
                  <a:moveTo>
                    <a:pt x="179" y="76"/>
                  </a:moveTo>
                  <a:cubicBezTo>
                    <a:pt x="178" y="76"/>
                    <a:pt x="177" y="76"/>
                    <a:pt x="176" y="76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3" y="22"/>
                    <a:pt x="0" y="16"/>
                    <a:pt x="2" y="10"/>
                  </a:cubicBezTo>
                  <a:cubicBezTo>
                    <a:pt x="4" y="4"/>
                    <a:pt x="10" y="0"/>
                    <a:pt x="16" y="2"/>
                  </a:cubicBezTo>
                  <a:cubicBezTo>
                    <a:pt x="182" y="54"/>
                    <a:pt x="182" y="54"/>
                    <a:pt x="182" y="54"/>
                  </a:cubicBezTo>
                  <a:cubicBezTo>
                    <a:pt x="188" y="56"/>
                    <a:pt x="192" y="62"/>
                    <a:pt x="190" y="68"/>
                  </a:cubicBezTo>
                  <a:cubicBezTo>
                    <a:pt x="188" y="73"/>
                    <a:pt x="184" y="76"/>
                    <a:pt x="179" y="76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Freeform 18"/>
            <p:cNvSpPr/>
            <p:nvPr/>
          </p:nvSpPr>
          <p:spPr bwMode="auto">
            <a:xfrm>
              <a:off x="2213" y="1378"/>
              <a:ext cx="858" cy="507"/>
            </a:xfrm>
            <a:custGeom>
              <a:avLst/>
              <a:gdLst>
                <a:gd name="T0" fmla="*/ 24 w 569"/>
                <a:gd name="T1" fmla="*/ 335 h 337"/>
                <a:gd name="T2" fmla="*/ 17 w 569"/>
                <a:gd name="T3" fmla="*/ 333 h 337"/>
                <a:gd name="T4" fmla="*/ 7 w 569"/>
                <a:gd name="T5" fmla="*/ 319 h 337"/>
                <a:gd name="T6" fmla="*/ 517 w 569"/>
                <a:gd name="T7" fmla="*/ 4 h 337"/>
                <a:gd name="T8" fmla="*/ 552 w 569"/>
                <a:gd name="T9" fmla="*/ 4 h 337"/>
                <a:gd name="T10" fmla="*/ 562 w 569"/>
                <a:gd name="T11" fmla="*/ 19 h 337"/>
                <a:gd name="T12" fmla="*/ 52 w 569"/>
                <a:gd name="T13" fmla="*/ 333 h 337"/>
                <a:gd name="T14" fmla="*/ 24 w 569"/>
                <a:gd name="T15" fmla="*/ 33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337">
                  <a:moveTo>
                    <a:pt x="24" y="335"/>
                  </a:moveTo>
                  <a:cubicBezTo>
                    <a:pt x="22" y="335"/>
                    <a:pt x="19" y="334"/>
                    <a:pt x="17" y="333"/>
                  </a:cubicBezTo>
                  <a:cubicBezTo>
                    <a:pt x="5" y="329"/>
                    <a:pt x="0" y="323"/>
                    <a:pt x="7" y="319"/>
                  </a:cubicBezTo>
                  <a:cubicBezTo>
                    <a:pt x="517" y="4"/>
                    <a:pt x="517" y="4"/>
                    <a:pt x="517" y="4"/>
                  </a:cubicBezTo>
                  <a:cubicBezTo>
                    <a:pt x="524" y="0"/>
                    <a:pt x="540" y="0"/>
                    <a:pt x="552" y="4"/>
                  </a:cubicBezTo>
                  <a:cubicBezTo>
                    <a:pt x="564" y="8"/>
                    <a:pt x="569" y="15"/>
                    <a:pt x="562" y="19"/>
                  </a:cubicBezTo>
                  <a:cubicBezTo>
                    <a:pt x="52" y="333"/>
                    <a:pt x="52" y="333"/>
                    <a:pt x="52" y="333"/>
                  </a:cubicBezTo>
                  <a:cubicBezTo>
                    <a:pt x="46" y="337"/>
                    <a:pt x="35" y="337"/>
                    <a:pt x="24" y="335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Freeform 19"/>
            <p:cNvSpPr/>
            <p:nvPr/>
          </p:nvSpPr>
          <p:spPr bwMode="auto">
            <a:xfrm>
              <a:off x="2484" y="1468"/>
              <a:ext cx="858" cy="508"/>
            </a:xfrm>
            <a:custGeom>
              <a:avLst/>
              <a:gdLst>
                <a:gd name="T0" fmla="*/ 24 w 569"/>
                <a:gd name="T1" fmla="*/ 335 h 337"/>
                <a:gd name="T2" fmla="*/ 17 w 569"/>
                <a:gd name="T3" fmla="*/ 333 h 337"/>
                <a:gd name="T4" fmla="*/ 6 w 569"/>
                <a:gd name="T5" fmla="*/ 318 h 337"/>
                <a:gd name="T6" fmla="*/ 517 w 569"/>
                <a:gd name="T7" fmla="*/ 4 h 337"/>
                <a:gd name="T8" fmla="*/ 552 w 569"/>
                <a:gd name="T9" fmla="*/ 4 h 337"/>
                <a:gd name="T10" fmla="*/ 562 w 569"/>
                <a:gd name="T11" fmla="*/ 19 h 337"/>
                <a:gd name="T12" fmla="*/ 51 w 569"/>
                <a:gd name="T13" fmla="*/ 333 h 337"/>
                <a:gd name="T14" fmla="*/ 24 w 569"/>
                <a:gd name="T15" fmla="*/ 335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9" h="337">
                  <a:moveTo>
                    <a:pt x="24" y="335"/>
                  </a:moveTo>
                  <a:cubicBezTo>
                    <a:pt x="21" y="335"/>
                    <a:pt x="19" y="334"/>
                    <a:pt x="17" y="333"/>
                  </a:cubicBezTo>
                  <a:cubicBezTo>
                    <a:pt x="4" y="329"/>
                    <a:pt x="0" y="322"/>
                    <a:pt x="6" y="318"/>
                  </a:cubicBezTo>
                  <a:cubicBezTo>
                    <a:pt x="517" y="4"/>
                    <a:pt x="517" y="4"/>
                    <a:pt x="517" y="4"/>
                  </a:cubicBezTo>
                  <a:cubicBezTo>
                    <a:pt x="524" y="0"/>
                    <a:pt x="539" y="0"/>
                    <a:pt x="552" y="4"/>
                  </a:cubicBezTo>
                  <a:cubicBezTo>
                    <a:pt x="564" y="8"/>
                    <a:pt x="569" y="15"/>
                    <a:pt x="562" y="19"/>
                  </a:cubicBezTo>
                  <a:cubicBezTo>
                    <a:pt x="51" y="333"/>
                    <a:pt x="51" y="333"/>
                    <a:pt x="51" y="333"/>
                  </a:cubicBezTo>
                  <a:cubicBezTo>
                    <a:pt x="46" y="337"/>
                    <a:pt x="35" y="337"/>
                    <a:pt x="24" y="335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Freeform 20"/>
            <p:cNvSpPr/>
            <p:nvPr/>
          </p:nvSpPr>
          <p:spPr bwMode="auto">
            <a:xfrm>
              <a:off x="2879" y="1450"/>
              <a:ext cx="350" cy="122"/>
            </a:xfrm>
            <a:custGeom>
              <a:avLst/>
              <a:gdLst>
                <a:gd name="T0" fmla="*/ 198 w 232"/>
                <a:gd name="T1" fmla="*/ 79 h 81"/>
                <a:gd name="T2" fmla="*/ 191 w 232"/>
                <a:gd name="T3" fmla="*/ 77 h 81"/>
                <a:gd name="T4" fmla="*/ 17 w 232"/>
                <a:gd name="T5" fmla="*/ 19 h 81"/>
                <a:gd name="T6" fmla="*/ 6 w 232"/>
                <a:gd name="T7" fmla="*/ 4 h 81"/>
                <a:gd name="T8" fmla="*/ 41 w 232"/>
                <a:gd name="T9" fmla="*/ 4 h 81"/>
                <a:gd name="T10" fmla="*/ 215 w 232"/>
                <a:gd name="T11" fmla="*/ 62 h 81"/>
                <a:gd name="T12" fmla="*/ 225 w 232"/>
                <a:gd name="T13" fmla="*/ 77 h 81"/>
                <a:gd name="T14" fmla="*/ 198 w 232"/>
                <a:gd name="T1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1">
                  <a:moveTo>
                    <a:pt x="198" y="79"/>
                  </a:moveTo>
                  <a:cubicBezTo>
                    <a:pt x="195" y="78"/>
                    <a:pt x="193" y="78"/>
                    <a:pt x="191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4" y="15"/>
                    <a:pt x="0" y="8"/>
                    <a:pt x="6" y="4"/>
                  </a:cubicBezTo>
                  <a:cubicBezTo>
                    <a:pt x="13" y="0"/>
                    <a:pt x="28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7" y="66"/>
                    <a:pt x="232" y="73"/>
                    <a:pt x="225" y="77"/>
                  </a:cubicBezTo>
                  <a:cubicBezTo>
                    <a:pt x="220" y="80"/>
                    <a:pt x="208" y="81"/>
                    <a:pt x="198" y="79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Freeform 21"/>
            <p:cNvSpPr/>
            <p:nvPr/>
          </p:nvSpPr>
          <p:spPr bwMode="auto">
            <a:xfrm>
              <a:off x="2781" y="1510"/>
              <a:ext cx="350" cy="122"/>
            </a:xfrm>
            <a:custGeom>
              <a:avLst/>
              <a:gdLst>
                <a:gd name="T0" fmla="*/ 198 w 232"/>
                <a:gd name="T1" fmla="*/ 79 h 81"/>
                <a:gd name="T2" fmla="*/ 191 w 232"/>
                <a:gd name="T3" fmla="*/ 77 h 81"/>
                <a:gd name="T4" fmla="*/ 17 w 232"/>
                <a:gd name="T5" fmla="*/ 19 h 81"/>
                <a:gd name="T6" fmla="*/ 6 w 232"/>
                <a:gd name="T7" fmla="*/ 4 h 81"/>
                <a:gd name="T8" fmla="*/ 41 w 232"/>
                <a:gd name="T9" fmla="*/ 4 h 81"/>
                <a:gd name="T10" fmla="*/ 215 w 232"/>
                <a:gd name="T11" fmla="*/ 62 h 81"/>
                <a:gd name="T12" fmla="*/ 225 w 232"/>
                <a:gd name="T13" fmla="*/ 77 h 81"/>
                <a:gd name="T14" fmla="*/ 198 w 232"/>
                <a:gd name="T1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1">
                  <a:moveTo>
                    <a:pt x="198" y="79"/>
                  </a:moveTo>
                  <a:cubicBezTo>
                    <a:pt x="196" y="78"/>
                    <a:pt x="193" y="77"/>
                    <a:pt x="191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4" y="15"/>
                    <a:pt x="0" y="8"/>
                    <a:pt x="6" y="4"/>
                  </a:cubicBezTo>
                  <a:cubicBezTo>
                    <a:pt x="13" y="0"/>
                    <a:pt x="29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7" y="66"/>
                    <a:pt x="232" y="73"/>
                    <a:pt x="225" y="77"/>
                  </a:cubicBezTo>
                  <a:cubicBezTo>
                    <a:pt x="220" y="80"/>
                    <a:pt x="209" y="81"/>
                    <a:pt x="198" y="79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2" name="Freeform 22"/>
            <p:cNvSpPr/>
            <p:nvPr/>
          </p:nvSpPr>
          <p:spPr bwMode="auto">
            <a:xfrm>
              <a:off x="2683" y="1570"/>
              <a:ext cx="350" cy="122"/>
            </a:xfrm>
            <a:custGeom>
              <a:avLst/>
              <a:gdLst>
                <a:gd name="T0" fmla="*/ 198 w 232"/>
                <a:gd name="T1" fmla="*/ 78 h 81"/>
                <a:gd name="T2" fmla="*/ 191 w 232"/>
                <a:gd name="T3" fmla="*/ 77 h 81"/>
                <a:gd name="T4" fmla="*/ 17 w 232"/>
                <a:gd name="T5" fmla="*/ 19 h 81"/>
                <a:gd name="T6" fmla="*/ 7 w 232"/>
                <a:gd name="T7" fmla="*/ 4 h 81"/>
                <a:gd name="T8" fmla="*/ 41 w 232"/>
                <a:gd name="T9" fmla="*/ 4 h 81"/>
                <a:gd name="T10" fmla="*/ 215 w 232"/>
                <a:gd name="T11" fmla="*/ 62 h 81"/>
                <a:gd name="T12" fmla="*/ 226 w 232"/>
                <a:gd name="T13" fmla="*/ 77 h 81"/>
                <a:gd name="T14" fmla="*/ 198 w 232"/>
                <a:gd name="T15" fmla="*/ 78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1">
                  <a:moveTo>
                    <a:pt x="198" y="78"/>
                  </a:moveTo>
                  <a:cubicBezTo>
                    <a:pt x="196" y="78"/>
                    <a:pt x="193" y="77"/>
                    <a:pt x="191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5" y="15"/>
                    <a:pt x="0" y="8"/>
                    <a:pt x="7" y="4"/>
                  </a:cubicBezTo>
                  <a:cubicBezTo>
                    <a:pt x="13" y="0"/>
                    <a:pt x="29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8" y="66"/>
                    <a:pt x="232" y="73"/>
                    <a:pt x="226" y="77"/>
                  </a:cubicBezTo>
                  <a:cubicBezTo>
                    <a:pt x="220" y="80"/>
                    <a:pt x="209" y="81"/>
                    <a:pt x="198" y="78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Freeform 23"/>
            <p:cNvSpPr/>
            <p:nvPr/>
          </p:nvSpPr>
          <p:spPr bwMode="auto">
            <a:xfrm>
              <a:off x="2585" y="1631"/>
              <a:ext cx="350" cy="120"/>
            </a:xfrm>
            <a:custGeom>
              <a:avLst/>
              <a:gdLst>
                <a:gd name="T0" fmla="*/ 198 w 232"/>
                <a:gd name="T1" fmla="*/ 78 h 80"/>
                <a:gd name="T2" fmla="*/ 191 w 232"/>
                <a:gd name="T3" fmla="*/ 76 h 80"/>
                <a:gd name="T4" fmla="*/ 17 w 232"/>
                <a:gd name="T5" fmla="*/ 19 h 80"/>
                <a:gd name="T6" fmla="*/ 7 w 232"/>
                <a:gd name="T7" fmla="*/ 4 h 80"/>
                <a:gd name="T8" fmla="*/ 41 w 232"/>
                <a:gd name="T9" fmla="*/ 4 h 80"/>
                <a:gd name="T10" fmla="*/ 215 w 232"/>
                <a:gd name="T11" fmla="*/ 62 h 80"/>
                <a:gd name="T12" fmla="*/ 226 w 232"/>
                <a:gd name="T13" fmla="*/ 77 h 80"/>
                <a:gd name="T14" fmla="*/ 198 w 232"/>
                <a:gd name="T15" fmla="*/ 7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0">
                  <a:moveTo>
                    <a:pt x="198" y="78"/>
                  </a:moveTo>
                  <a:cubicBezTo>
                    <a:pt x="196" y="78"/>
                    <a:pt x="194" y="77"/>
                    <a:pt x="191" y="76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5" y="14"/>
                    <a:pt x="0" y="8"/>
                    <a:pt x="7" y="4"/>
                  </a:cubicBezTo>
                  <a:cubicBezTo>
                    <a:pt x="14" y="0"/>
                    <a:pt x="29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8" y="66"/>
                    <a:pt x="232" y="72"/>
                    <a:pt x="226" y="77"/>
                  </a:cubicBezTo>
                  <a:cubicBezTo>
                    <a:pt x="220" y="80"/>
                    <a:pt x="209" y="80"/>
                    <a:pt x="198" y="78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Freeform 24"/>
            <p:cNvSpPr/>
            <p:nvPr/>
          </p:nvSpPr>
          <p:spPr bwMode="auto">
            <a:xfrm>
              <a:off x="2487" y="1689"/>
              <a:ext cx="352" cy="122"/>
            </a:xfrm>
            <a:custGeom>
              <a:avLst/>
              <a:gdLst>
                <a:gd name="T0" fmla="*/ 199 w 233"/>
                <a:gd name="T1" fmla="*/ 79 h 81"/>
                <a:gd name="T2" fmla="*/ 192 w 233"/>
                <a:gd name="T3" fmla="*/ 77 h 81"/>
                <a:gd name="T4" fmla="*/ 17 w 233"/>
                <a:gd name="T5" fmla="*/ 19 h 81"/>
                <a:gd name="T6" fmla="*/ 7 w 233"/>
                <a:gd name="T7" fmla="*/ 5 h 81"/>
                <a:gd name="T8" fmla="*/ 42 w 233"/>
                <a:gd name="T9" fmla="*/ 5 h 81"/>
                <a:gd name="T10" fmla="*/ 216 w 233"/>
                <a:gd name="T11" fmla="*/ 63 h 81"/>
                <a:gd name="T12" fmla="*/ 226 w 233"/>
                <a:gd name="T13" fmla="*/ 77 h 81"/>
                <a:gd name="T14" fmla="*/ 199 w 233"/>
                <a:gd name="T1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3" h="81">
                  <a:moveTo>
                    <a:pt x="199" y="79"/>
                  </a:moveTo>
                  <a:cubicBezTo>
                    <a:pt x="196" y="79"/>
                    <a:pt x="194" y="78"/>
                    <a:pt x="192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5" y="15"/>
                    <a:pt x="0" y="9"/>
                    <a:pt x="7" y="5"/>
                  </a:cubicBezTo>
                  <a:cubicBezTo>
                    <a:pt x="14" y="0"/>
                    <a:pt x="29" y="0"/>
                    <a:pt x="42" y="5"/>
                  </a:cubicBezTo>
                  <a:cubicBezTo>
                    <a:pt x="216" y="63"/>
                    <a:pt x="216" y="63"/>
                    <a:pt x="216" y="63"/>
                  </a:cubicBezTo>
                  <a:cubicBezTo>
                    <a:pt x="228" y="67"/>
                    <a:pt x="233" y="73"/>
                    <a:pt x="226" y="77"/>
                  </a:cubicBezTo>
                  <a:cubicBezTo>
                    <a:pt x="221" y="81"/>
                    <a:pt x="209" y="81"/>
                    <a:pt x="199" y="79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Freeform 25"/>
            <p:cNvSpPr/>
            <p:nvPr/>
          </p:nvSpPr>
          <p:spPr bwMode="auto">
            <a:xfrm>
              <a:off x="2391" y="1750"/>
              <a:ext cx="350" cy="122"/>
            </a:xfrm>
            <a:custGeom>
              <a:avLst/>
              <a:gdLst>
                <a:gd name="T0" fmla="*/ 198 w 232"/>
                <a:gd name="T1" fmla="*/ 79 h 81"/>
                <a:gd name="T2" fmla="*/ 191 w 232"/>
                <a:gd name="T3" fmla="*/ 77 h 81"/>
                <a:gd name="T4" fmla="*/ 17 w 232"/>
                <a:gd name="T5" fmla="*/ 19 h 81"/>
                <a:gd name="T6" fmla="*/ 6 w 232"/>
                <a:gd name="T7" fmla="*/ 4 h 81"/>
                <a:gd name="T8" fmla="*/ 41 w 232"/>
                <a:gd name="T9" fmla="*/ 4 h 81"/>
                <a:gd name="T10" fmla="*/ 215 w 232"/>
                <a:gd name="T11" fmla="*/ 62 h 81"/>
                <a:gd name="T12" fmla="*/ 225 w 232"/>
                <a:gd name="T13" fmla="*/ 77 h 81"/>
                <a:gd name="T14" fmla="*/ 198 w 232"/>
                <a:gd name="T1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1">
                  <a:moveTo>
                    <a:pt x="198" y="79"/>
                  </a:moveTo>
                  <a:cubicBezTo>
                    <a:pt x="195" y="79"/>
                    <a:pt x="193" y="78"/>
                    <a:pt x="191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4" y="15"/>
                    <a:pt x="0" y="9"/>
                    <a:pt x="6" y="4"/>
                  </a:cubicBezTo>
                  <a:cubicBezTo>
                    <a:pt x="13" y="0"/>
                    <a:pt x="28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7" y="67"/>
                    <a:pt x="232" y="73"/>
                    <a:pt x="225" y="77"/>
                  </a:cubicBezTo>
                  <a:cubicBezTo>
                    <a:pt x="220" y="81"/>
                    <a:pt x="209" y="81"/>
                    <a:pt x="198" y="79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6" name="Freeform 26"/>
            <p:cNvSpPr/>
            <p:nvPr/>
          </p:nvSpPr>
          <p:spPr bwMode="auto">
            <a:xfrm>
              <a:off x="2293" y="1810"/>
              <a:ext cx="350" cy="122"/>
            </a:xfrm>
            <a:custGeom>
              <a:avLst/>
              <a:gdLst>
                <a:gd name="T0" fmla="*/ 198 w 232"/>
                <a:gd name="T1" fmla="*/ 79 h 81"/>
                <a:gd name="T2" fmla="*/ 191 w 232"/>
                <a:gd name="T3" fmla="*/ 77 h 81"/>
                <a:gd name="T4" fmla="*/ 17 w 232"/>
                <a:gd name="T5" fmla="*/ 19 h 81"/>
                <a:gd name="T6" fmla="*/ 7 w 232"/>
                <a:gd name="T7" fmla="*/ 4 h 81"/>
                <a:gd name="T8" fmla="*/ 41 w 232"/>
                <a:gd name="T9" fmla="*/ 4 h 81"/>
                <a:gd name="T10" fmla="*/ 215 w 232"/>
                <a:gd name="T11" fmla="*/ 62 h 81"/>
                <a:gd name="T12" fmla="*/ 226 w 232"/>
                <a:gd name="T13" fmla="*/ 77 h 81"/>
                <a:gd name="T14" fmla="*/ 198 w 232"/>
                <a:gd name="T15" fmla="*/ 7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2" h="81">
                  <a:moveTo>
                    <a:pt x="198" y="79"/>
                  </a:moveTo>
                  <a:cubicBezTo>
                    <a:pt x="196" y="79"/>
                    <a:pt x="193" y="78"/>
                    <a:pt x="191" y="77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5" y="15"/>
                    <a:pt x="0" y="8"/>
                    <a:pt x="7" y="4"/>
                  </a:cubicBezTo>
                  <a:cubicBezTo>
                    <a:pt x="13" y="0"/>
                    <a:pt x="29" y="0"/>
                    <a:pt x="41" y="4"/>
                  </a:cubicBezTo>
                  <a:cubicBezTo>
                    <a:pt x="215" y="62"/>
                    <a:pt x="215" y="62"/>
                    <a:pt x="215" y="62"/>
                  </a:cubicBezTo>
                  <a:cubicBezTo>
                    <a:pt x="227" y="66"/>
                    <a:pt x="232" y="73"/>
                    <a:pt x="226" y="77"/>
                  </a:cubicBezTo>
                  <a:cubicBezTo>
                    <a:pt x="220" y="81"/>
                    <a:pt x="209" y="81"/>
                    <a:pt x="198" y="79"/>
                  </a:cubicBezTo>
                  <a:close/>
                </a:path>
              </a:pathLst>
            </a:custGeom>
            <a:solidFill>
              <a:srgbClr val="543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Freeform 27"/>
            <p:cNvSpPr/>
            <p:nvPr/>
          </p:nvSpPr>
          <p:spPr bwMode="auto">
            <a:xfrm>
              <a:off x="2207" y="192"/>
              <a:ext cx="582" cy="1695"/>
            </a:xfrm>
            <a:custGeom>
              <a:avLst/>
              <a:gdLst>
                <a:gd name="T0" fmla="*/ 26 w 386"/>
                <a:gd name="T1" fmla="*/ 1125 h 1125"/>
                <a:gd name="T2" fmla="*/ 19 w 386"/>
                <a:gd name="T3" fmla="*/ 1124 h 1125"/>
                <a:gd name="T4" fmla="*/ 4 w 386"/>
                <a:gd name="T5" fmla="*/ 1096 h 1125"/>
                <a:gd name="T6" fmla="*/ 340 w 386"/>
                <a:gd name="T7" fmla="*/ 19 h 1125"/>
                <a:gd name="T8" fmla="*/ 368 w 386"/>
                <a:gd name="T9" fmla="*/ 4 h 1125"/>
                <a:gd name="T10" fmla="*/ 383 w 386"/>
                <a:gd name="T11" fmla="*/ 32 h 1125"/>
                <a:gd name="T12" fmla="*/ 47 w 386"/>
                <a:gd name="T13" fmla="*/ 1110 h 1125"/>
                <a:gd name="T14" fmla="*/ 26 w 386"/>
                <a:gd name="T15" fmla="*/ 1125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6" h="1125">
                  <a:moveTo>
                    <a:pt x="26" y="1125"/>
                  </a:moveTo>
                  <a:cubicBezTo>
                    <a:pt x="23" y="1125"/>
                    <a:pt x="21" y="1125"/>
                    <a:pt x="19" y="1124"/>
                  </a:cubicBezTo>
                  <a:cubicBezTo>
                    <a:pt x="7" y="1121"/>
                    <a:pt x="0" y="1108"/>
                    <a:pt x="4" y="1096"/>
                  </a:cubicBezTo>
                  <a:cubicBezTo>
                    <a:pt x="340" y="19"/>
                    <a:pt x="340" y="19"/>
                    <a:pt x="340" y="19"/>
                  </a:cubicBezTo>
                  <a:cubicBezTo>
                    <a:pt x="343" y="7"/>
                    <a:pt x="356" y="0"/>
                    <a:pt x="368" y="4"/>
                  </a:cubicBezTo>
                  <a:cubicBezTo>
                    <a:pt x="380" y="8"/>
                    <a:pt x="386" y="20"/>
                    <a:pt x="383" y="32"/>
                  </a:cubicBezTo>
                  <a:cubicBezTo>
                    <a:pt x="47" y="1110"/>
                    <a:pt x="47" y="1110"/>
                    <a:pt x="47" y="1110"/>
                  </a:cubicBezTo>
                  <a:cubicBezTo>
                    <a:pt x="44" y="1119"/>
                    <a:pt x="35" y="1125"/>
                    <a:pt x="26" y="1125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8" name="Freeform 28"/>
            <p:cNvSpPr/>
            <p:nvPr/>
          </p:nvSpPr>
          <p:spPr bwMode="auto">
            <a:xfrm>
              <a:off x="2466" y="274"/>
              <a:ext cx="582" cy="1694"/>
            </a:xfrm>
            <a:custGeom>
              <a:avLst/>
              <a:gdLst>
                <a:gd name="T0" fmla="*/ 25 w 386"/>
                <a:gd name="T1" fmla="*/ 1125 h 1125"/>
                <a:gd name="T2" fmla="*/ 19 w 386"/>
                <a:gd name="T3" fmla="*/ 1124 h 1125"/>
                <a:gd name="T4" fmla="*/ 4 w 386"/>
                <a:gd name="T5" fmla="*/ 1096 h 1125"/>
                <a:gd name="T6" fmla="*/ 340 w 386"/>
                <a:gd name="T7" fmla="*/ 18 h 1125"/>
                <a:gd name="T8" fmla="*/ 368 w 386"/>
                <a:gd name="T9" fmla="*/ 4 h 1125"/>
                <a:gd name="T10" fmla="*/ 383 w 386"/>
                <a:gd name="T11" fmla="*/ 32 h 1125"/>
                <a:gd name="T12" fmla="*/ 47 w 386"/>
                <a:gd name="T13" fmla="*/ 1109 h 1125"/>
                <a:gd name="T14" fmla="*/ 25 w 386"/>
                <a:gd name="T15" fmla="*/ 1125 h 1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6" h="1125">
                  <a:moveTo>
                    <a:pt x="25" y="1125"/>
                  </a:moveTo>
                  <a:cubicBezTo>
                    <a:pt x="23" y="1125"/>
                    <a:pt x="21" y="1125"/>
                    <a:pt x="19" y="1124"/>
                  </a:cubicBezTo>
                  <a:cubicBezTo>
                    <a:pt x="7" y="1120"/>
                    <a:pt x="0" y="1108"/>
                    <a:pt x="4" y="1096"/>
                  </a:cubicBezTo>
                  <a:cubicBezTo>
                    <a:pt x="340" y="18"/>
                    <a:pt x="340" y="18"/>
                    <a:pt x="340" y="18"/>
                  </a:cubicBezTo>
                  <a:cubicBezTo>
                    <a:pt x="343" y="7"/>
                    <a:pt x="356" y="0"/>
                    <a:pt x="368" y="4"/>
                  </a:cubicBezTo>
                  <a:cubicBezTo>
                    <a:pt x="380" y="7"/>
                    <a:pt x="386" y="20"/>
                    <a:pt x="383" y="32"/>
                  </a:cubicBezTo>
                  <a:cubicBezTo>
                    <a:pt x="47" y="1109"/>
                    <a:pt x="47" y="1109"/>
                    <a:pt x="47" y="1109"/>
                  </a:cubicBezTo>
                  <a:cubicBezTo>
                    <a:pt x="44" y="1119"/>
                    <a:pt x="35" y="1125"/>
                    <a:pt x="25" y="1125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9" name="Freeform 29"/>
            <p:cNvSpPr/>
            <p:nvPr/>
          </p:nvSpPr>
          <p:spPr bwMode="auto">
            <a:xfrm>
              <a:off x="2689" y="301"/>
              <a:ext cx="326" cy="150"/>
            </a:xfrm>
            <a:custGeom>
              <a:avLst/>
              <a:gdLst>
                <a:gd name="T0" fmla="*/ 191 w 216"/>
                <a:gd name="T1" fmla="*/ 100 h 100"/>
                <a:gd name="T2" fmla="*/ 185 w 216"/>
                <a:gd name="T3" fmla="*/ 99 h 100"/>
                <a:gd name="T4" fmla="*/ 18 w 216"/>
                <a:gd name="T5" fmla="*/ 47 h 100"/>
                <a:gd name="T6" fmla="*/ 3 w 216"/>
                <a:gd name="T7" fmla="*/ 18 h 100"/>
                <a:gd name="T8" fmla="*/ 32 w 216"/>
                <a:gd name="T9" fmla="*/ 4 h 100"/>
                <a:gd name="T10" fmla="*/ 198 w 216"/>
                <a:gd name="T11" fmla="*/ 56 h 100"/>
                <a:gd name="T12" fmla="*/ 213 w 216"/>
                <a:gd name="T13" fmla="*/ 84 h 100"/>
                <a:gd name="T14" fmla="*/ 191 w 216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00">
                  <a:moveTo>
                    <a:pt x="191" y="100"/>
                  </a:moveTo>
                  <a:cubicBezTo>
                    <a:pt x="189" y="100"/>
                    <a:pt x="187" y="99"/>
                    <a:pt x="185" y="9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6" y="43"/>
                    <a:pt x="0" y="30"/>
                    <a:pt x="3" y="18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59"/>
                    <a:pt x="216" y="72"/>
                    <a:pt x="213" y="84"/>
                  </a:cubicBezTo>
                  <a:cubicBezTo>
                    <a:pt x="210" y="93"/>
                    <a:pt x="201" y="100"/>
                    <a:pt x="191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Freeform 30"/>
            <p:cNvSpPr/>
            <p:nvPr/>
          </p:nvSpPr>
          <p:spPr bwMode="auto">
            <a:xfrm>
              <a:off x="2635" y="474"/>
              <a:ext cx="326" cy="151"/>
            </a:xfrm>
            <a:custGeom>
              <a:avLst/>
              <a:gdLst>
                <a:gd name="T0" fmla="*/ 191 w 216"/>
                <a:gd name="T1" fmla="*/ 100 h 100"/>
                <a:gd name="T2" fmla="*/ 185 w 216"/>
                <a:gd name="T3" fmla="*/ 99 h 100"/>
                <a:gd name="T4" fmla="*/ 18 w 216"/>
                <a:gd name="T5" fmla="*/ 47 h 100"/>
                <a:gd name="T6" fmla="*/ 3 w 216"/>
                <a:gd name="T7" fmla="*/ 19 h 100"/>
                <a:gd name="T8" fmla="*/ 32 w 216"/>
                <a:gd name="T9" fmla="*/ 4 h 100"/>
                <a:gd name="T10" fmla="*/ 198 w 216"/>
                <a:gd name="T11" fmla="*/ 56 h 100"/>
                <a:gd name="T12" fmla="*/ 213 w 216"/>
                <a:gd name="T13" fmla="*/ 84 h 100"/>
                <a:gd name="T14" fmla="*/ 191 w 216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6" h="100">
                  <a:moveTo>
                    <a:pt x="191" y="100"/>
                  </a:moveTo>
                  <a:cubicBezTo>
                    <a:pt x="189" y="100"/>
                    <a:pt x="187" y="100"/>
                    <a:pt x="185" y="9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6" y="43"/>
                    <a:pt x="0" y="31"/>
                    <a:pt x="3" y="19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60"/>
                    <a:pt x="216" y="72"/>
                    <a:pt x="213" y="84"/>
                  </a:cubicBezTo>
                  <a:cubicBezTo>
                    <a:pt x="210" y="94"/>
                    <a:pt x="201" y="100"/>
                    <a:pt x="191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1" name="Freeform 31"/>
            <p:cNvSpPr/>
            <p:nvPr/>
          </p:nvSpPr>
          <p:spPr bwMode="auto">
            <a:xfrm>
              <a:off x="2581" y="649"/>
              <a:ext cx="327" cy="149"/>
            </a:xfrm>
            <a:custGeom>
              <a:avLst/>
              <a:gdLst>
                <a:gd name="T0" fmla="*/ 191 w 217"/>
                <a:gd name="T1" fmla="*/ 99 h 99"/>
                <a:gd name="T2" fmla="*/ 185 w 217"/>
                <a:gd name="T3" fmla="*/ 98 h 99"/>
                <a:gd name="T4" fmla="*/ 18 w 217"/>
                <a:gd name="T5" fmla="*/ 46 h 99"/>
                <a:gd name="T6" fmla="*/ 4 w 217"/>
                <a:gd name="T7" fmla="*/ 18 h 99"/>
                <a:gd name="T8" fmla="*/ 32 w 217"/>
                <a:gd name="T9" fmla="*/ 4 h 99"/>
                <a:gd name="T10" fmla="*/ 198 w 217"/>
                <a:gd name="T11" fmla="*/ 55 h 99"/>
                <a:gd name="T12" fmla="*/ 213 w 217"/>
                <a:gd name="T13" fmla="*/ 84 h 99"/>
                <a:gd name="T14" fmla="*/ 191 w 217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99">
                  <a:moveTo>
                    <a:pt x="191" y="99"/>
                  </a:moveTo>
                  <a:cubicBezTo>
                    <a:pt x="189" y="99"/>
                    <a:pt x="187" y="99"/>
                    <a:pt x="185" y="98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6" y="43"/>
                    <a:pt x="0" y="30"/>
                    <a:pt x="4" y="18"/>
                  </a:cubicBezTo>
                  <a:cubicBezTo>
                    <a:pt x="7" y="6"/>
                    <a:pt x="20" y="0"/>
                    <a:pt x="32" y="4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10" y="59"/>
                    <a:pt x="217" y="72"/>
                    <a:pt x="213" y="84"/>
                  </a:cubicBezTo>
                  <a:cubicBezTo>
                    <a:pt x="210" y="93"/>
                    <a:pt x="201" y="99"/>
                    <a:pt x="191" y="99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2" name="Freeform 32"/>
            <p:cNvSpPr/>
            <p:nvPr/>
          </p:nvSpPr>
          <p:spPr bwMode="auto">
            <a:xfrm>
              <a:off x="2526" y="822"/>
              <a:ext cx="328" cy="150"/>
            </a:xfrm>
            <a:custGeom>
              <a:avLst/>
              <a:gdLst>
                <a:gd name="T0" fmla="*/ 191 w 217"/>
                <a:gd name="T1" fmla="*/ 100 h 100"/>
                <a:gd name="T2" fmla="*/ 185 w 217"/>
                <a:gd name="T3" fmla="*/ 99 h 100"/>
                <a:gd name="T4" fmla="*/ 18 w 217"/>
                <a:gd name="T5" fmla="*/ 47 h 100"/>
                <a:gd name="T6" fmla="*/ 4 w 217"/>
                <a:gd name="T7" fmla="*/ 19 h 100"/>
                <a:gd name="T8" fmla="*/ 32 w 217"/>
                <a:gd name="T9" fmla="*/ 4 h 100"/>
                <a:gd name="T10" fmla="*/ 198 w 217"/>
                <a:gd name="T11" fmla="*/ 56 h 100"/>
                <a:gd name="T12" fmla="*/ 213 w 217"/>
                <a:gd name="T13" fmla="*/ 84 h 100"/>
                <a:gd name="T14" fmla="*/ 191 w 217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100">
                  <a:moveTo>
                    <a:pt x="191" y="100"/>
                  </a:moveTo>
                  <a:cubicBezTo>
                    <a:pt x="189" y="100"/>
                    <a:pt x="187" y="99"/>
                    <a:pt x="185" y="9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6" y="43"/>
                    <a:pt x="0" y="31"/>
                    <a:pt x="4" y="19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59"/>
                    <a:pt x="217" y="72"/>
                    <a:pt x="213" y="84"/>
                  </a:cubicBezTo>
                  <a:cubicBezTo>
                    <a:pt x="210" y="94"/>
                    <a:pt x="201" y="100"/>
                    <a:pt x="191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Freeform 33"/>
            <p:cNvSpPr/>
            <p:nvPr/>
          </p:nvSpPr>
          <p:spPr bwMode="auto">
            <a:xfrm>
              <a:off x="2472" y="997"/>
              <a:ext cx="327" cy="149"/>
            </a:xfrm>
            <a:custGeom>
              <a:avLst/>
              <a:gdLst>
                <a:gd name="T0" fmla="*/ 191 w 217"/>
                <a:gd name="T1" fmla="*/ 99 h 99"/>
                <a:gd name="T2" fmla="*/ 185 w 217"/>
                <a:gd name="T3" fmla="*/ 98 h 99"/>
                <a:gd name="T4" fmla="*/ 18 w 217"/>
                <a:gd name="T5" fmla="*/ 46 h 99"/>
                <a:gd name="T6" fmla="*/ 4 w 217"/>
                <a:gd name="T7" fmla="*/ 18 h 99"/>
                <a:gd name="T8" fmla="*/ 32 w 217"/>
                <a:gd name="T9" fmla="*/ 3 h 99"/>
                <a:gd name="T10" fmla="*/ 198 w 217"/>
                <a:gd name="T11" fmla="*/ 55 h 99"/>
                <a:gd name="T12" fmla="*/ 213 w 217"/>
                <a:gd name="T13" fmla="*/ 83 h 99"/>
                <a:gd name="T14" fmla="*/ 191 w 217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99">
                  <a:moveTo>
                    <a:pt x="191" y="99"/>
                  </a:moveTo>
                  <a:cubicBezTo>
                    <a:pt x="189" y="99"/>
                    <a:pt x="187" y="99"/>
                    <a:pt x="185" y="98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7" y="43"/>
                    <a:pt x="0" y="30"/>
                    <a:pt x="4" y="18"/>
                  </a:cubicBezTo>
                  <a:cubicBezTo>
                    <a:pt x="7" y="6"/>
                    <a:pt x="20" y="0"/>
                    <a:pt x="32" y="3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10" y="59"/>
                    <a:pt x="217" y="71"/>
                    <a:pt x="213" y="83"/>
                  </a:cubicBezTo>
                  <a:cubicBezTo>
                    <a:pt x="210" y="93"/>
                    <a:pt x="201" y="99"/>
                    <a:pt x="191" y="99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4" name="Freeform 34"/>
            <p:cNvSpPr/>
            <p:nvPr/>
          </p:nvSpPr>
          <p:spPr bwMode="auto">
            <a:xfrm>
              <a:off x="2418" y="1170"/>
              <a:ext cx="327" cy="150"/>
            </a:xfrm>
            <a:custGeom>
              <a:avLst/>
              <a:gdLst>
                <a:gd name="T0" fmla="*/ 192 w 217"/>
                <a:gd name="T1" fmla="*/ 100 h 100"/>
                <a:gd name="T2" fmla="*/ 185 w 217"/>
                <a:gd name="T3" fmla="*/ 99 h 100"/>
                <a:gd name="T4" fmla="*/ 18 w 217"/>
                <a:gd name="T5" fmla="*/ 47 h 100"/>
                <a:gd name="T6" fmla="*/ 4 w 217"/>
                <a:gd name="T7" fmla="*/ 19 h 100"/>
                <a:gd name="T8" fmla="*/ 32 w 217"/>
                <a:gd name="T9" fmla="*/ 4 h 100"/>
                <a:gd name="T10" fmla="*/ 198 w 217"/>
                <a:gd name="T11" fmla="*/ 56 h 100"/>
                <a:gd name="T12" fmla="*/ 213 w 217"/>
                <a:gd name="T13" fmla="*/ 84 h 100"/>
                <a:gd name="T14" fmla="*/ 192 w 217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100">
                  <a:moveTo>
                    <a:pt x="192" y="100"/>
                  </a:moveTo>
                  <a:cubicBezTo>
                    <a:pt x="189" y="100"/>
                    <a:pt x="187" y="99"/>
                    <a:pt x="185" y="9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7" y="43"/>
                    <a:pt x="0" y="30"/>
                    <a:pt x="4" y="19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59"/>
                    <a:pt x="217" y="72"/>
                    <a:pt x="213" y="84"/>
                  </a:cubicBezTo>
                  <a:cubicBezTo>
                    <a:pt x="210" y="93"/>
                    <a:pt x="201" y="100"/>
                    <a:pt x="192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5" name="Freeform 35"/>
            <p:cNvSpPr/>
            <p:nvPr/>
          </p:nvSpPr>
          <p:spPr bwMode="auto">
            <a:xfrm>
              <a:off x="2364" y="1343"/>
              <a:ext cx="327" cy="151"/>
            </a:xfrm>
            <a:custGeom>
              <a:avLst/>
              <a:gdLst>
                <a:gd name="T0" fmla="*/ 192 w 217"/>
                <a:gd name="T1" fmla="*/ 100 h 100"/>
                <a:gd name="T2" fmla="*/ 185 w 217"/>
                <a:gd name="T3" fmla="*/ 99 h 100"/>
                <a:gd name="T4" fmla="*/ 18 w 217"/>
                <a:gd name="T5" fmla="*/ 47 h 100"/>
                <a:gd name="T6" fmla="*/ 4 w 217"/>
                <a:gd name="T7" fmla="*/ 19 h 100"/>
                <a:gd name="T8" fmla="*/ 32 w 217"/>
                <a:gd name="T9" fmla="*/ 4 h 100"/>
                <a:gd name="T10" fmla="*/ 198 w 217"/>
                <a:gd name="T11" fmla="*/ 56 h 100"/>
                <a:gd name="T12" fmla="*/ 213 w 217"/>
                <a:gd name="T13" fmla="*/ 84 h 100"/>
                <a:gd name="T14" fmla="*/ 192 w 217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100">
                  <a:moveTo>
                    <a:pt x="192" y="100"/>
                  </a:moveTo>
                  <a:cubicBezTo>
                    <a:pt x="189" y="100"/>
                    <a:pt x="187" y="100"/>
                    <a:pt x="185" y="99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7" y="43"/>
                    <a:pt x="0" y="31"/>
                    <a:pt x="4" y="19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60"/>
                    <a:pt x="217" y="72"/>
                    <a:pt x="213" y="84"/>
                  </a:cubicBezTo>
                  <a:cubicBezTo>
                    <a:pt x="210" y="94"/>
                    <a:pt x="201" y="100"/>
                    <a:pt x="192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Freeform 36"/>
            <p:cNvSpPr/>
            <p:nvPr/>
          </p:nvSpPr>
          <p:spPr bwMode="auto">
            <a:xfrm>
              <a:off x="2309" y="1518"/>
              <a:ext cx="328" cy="149"/>
            </a:xfrm>
            <a:custGeom>
              <a:avLst/>
              <a:gdLst>
                <a:gd name="T0" fmla="*/ 192 w 217"/>
                <a:gd name="T1" fmla="*/ 99 h 99"/>
                <a:gd name="T2" fmla="*/ 185 w 217"/>
                <a:gd name="T3" fmla="*/ 98 h 99"/>
                <a:gd name="T4" fmla="*/ 18 w 217"/>
                <a:gd name="T5" fmla="*/ 46 h 99"/>
                <a:gd name="T6" fmla="*/ 4 w 217"/>
                <a:gd name="T7" fmla="*/ 18 h 99"/>
                <a:gd name="T8" fmla="*/ 32 w 217"/>
                <a:gd name="T9" fmla="*/ 4 h 99"/>
                <a:gd name="T10" fmla="*/ 198 w 217"/>
                <a:gd name="T11" fmla="*/ 55 h 99"/>
                <a:gd name="T12" fmla="*/ 213 w 217"/>
                <a:gd name="T13" fmla="*/ 84 h 99"/>
                <a:gd name="T14" fmla="*/ 192 w 217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99">
                  <a:moveTo>
                    <a:pt x="192" y="99"/>
                  </a:moveTo>
                  <a:cubicBezTo>
                    <a:pt x="189" y="99"/>
                    <a:pt x="187" y="99"/>
                    <a:pt x="185" y="98"/>
                  </a:cubicBezTo>
                  <a:cubicBezTo>
                    <a:pt x="18" y="46"/>
                    <a:pt x="18" y="46"/>
                    <a:pt x="18" y="46"/>
                  </a:cubicBezTo>
                  <a:cubicBezTo>
                    <a:pt x="7" y="43"/>
                    <a:pt x="0" y="30"/>
                    <a:pt x="4" y="18"/>
                  </a:cubicBezTo>
                  <a:cubicBezTo>
                    <a:pt x="7" y="6"/>
                    <a:pt x="20" y="0"/>
                    <a:pt x="32" y="4"/>
                  </a:cubicBezTo>
                  <a:cubicBezTo>
                    <a:pt x="198" y="55"/>
                    <a:pt x="198" y="55"/>
                    <a:pt x="198" y="55"/>
                  </a:cubicBezTo>
                  <a:cubicBezTo>
                    <a:pt x="210" y="59"/>
                    <a:pt x="217" y="72"/>
                    <a:pt x="213" y="84"/>
                  </a:cubicBezTo>
                  <a:cubicBezTo>
                    <a:pt x="210" y="93"/>
                    <a:pt x="201" y="99"/>
                    <a:pt x="192" y="99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7" name="Freeform 37"/>
            <p:cNvSpPr/>
            <p:nvPr/>
          </p:nvSpPr>
          <p:spPr bwMode="auto">
            <a:xfrm>
              <a:off x="2255" y="1691"/>
              <a:ext cx="327" cy="151"/>
            </a:xfrm>
            <a:custGeom>
              <a:avLst/>
              <a:gdLst>
                <a:gd name="T0" fmla="*/ 192 w 217"/>
                <a:gd name="T1" fmla="*/ 100 h 100"/>
                <a:gd name="T2" fmla="*/ 185 w 217"/>
                <a:gd name="T3" fmla="*/ 99 h 100"/>
                <a:gd name="T4" fmla="*/ 19 w 217"/>
                <a:gd name="T5" fmla="*/ 47 h 100"/>
                <a:gd name="T6" fmla="*/ 4 w 217"/>
                <a:gd name="T7" fmla="*/ 19 h 100"/>
                <a:gd name="T8" fmla="*/ 32 w 217"/>
                <a:gd name="T9" fmla="*/ 4 h 100"/>
                <a:gd name="T10" fmla="*/ 198 w 217"/>
                <a:gd name="T11" fmla="*/ 56 h 100"/>
                <a:gd name="T12" fmla="*/ 213 w 217"/>
                <a:gd name="T13" fmla="*/ 84 h 100"/>
                <a:gd name="T14" fmla="*/ 192 w 217"/>
                <a:gd name="T1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7" h="100">
                  <a:moveTo>
                    <a:pt x="192" y="100"/>
                  </a:moveTo>
                  <a:cubicBezTo>
                    <a:pt x="189" y="100"/>
                    <a:pt x="187" y="99"/>
                    <a:pt x="185" y="99"/>
                  </a:cubicBezTo>
                  <a:cubicBezTo>
                    <a:pt x="19" y="47"/>
                    <a:pt x="19" y="47"/>
                    <a:pt x="19" y="47"/>
                  </a:cubicBezTo>
                  <a:cubicBezTo>
                    <a:pt x="7" y="43"/>
                    <a:pt x="0" y="31"/>
                    <a:pt x="4" y="19"/>
                  </a:cubicBezTo>
                  <a:cubicBezTo>
                    <a:pt x="7" y="7"/>
                    <a:pt x="20" y="0"/>
                    <a:pt x="32" y="4"/>
                  </a:cubicBezTo>
                  <a:cubicBezTo>
                    <a:pt x="198" y="56"/>
                    <a:pt x="198" y="56"/>
                    <a:pt x="198" y="56"/>
                  </a:cubicBezTo>
                  <a:cubicBezTo>
                    <a:pt x="210" y="59"/>
                    <a:pt x="217" y="72"/>
                    <a:pt x="213" y="84"/>
                  </a:cubicBezTo>
                  <a:cubicBezTo>
                    <a:pt x="210" y="94"/>
                    <a:pt x="201" y="100"/>
                    <a:pt x="192" y="100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8" name="Freeform 38"/>
            <p:cNvSpPr/>
            <p:nvPr/>
          </p:nvSpPr>
          <p:spPr bwMode="auto">
            <a:xfrm>
              <a:off x="2364" y="-278"/>
              <a:ext cx="1257" cy="1844"/>
            </a:xfrm>
            <a:custGeom>
              <a:avLst/>
              <a:gdLst>
                <a:gd name="T0" fmla="*/ 725 w 834"/>
                <a:gd name="T1" fmla="*/ 368 h 1224"/>
                <a:gd name="T2" fmla="*/ 725 w 834"/>
                <a:gd name="T3" fmla="*/ 1224 h 1224"/>
                <a:gd name="T4" fmla="*/ 802 w 834"/>
                <a:gd name="T5" fmla="*/ 1178 h 1224"/>
                <a:gd name="T6" fmla="*/ 834 w 834"/>
                <a:gd name="T7" fmla="*/ 1184 h 1224"/>
                <a:gd name="T8" fmla="*/ 834 w 834"/>
                <a:gd name="T9" fmla="*/ 239 h 1224"/>
                <a:gd name="T10" fmla="*/ 128 w 834"/>
                <a:gd name="T11" fmla="*/ 9 h 1224"/>
                <a:gd name="T12" fmla="*/ 127 w 834"/>
                <a:gd name="T13" fmla="*/ 9 h 1224"/>
                <a:gd name="T14" fmla="*/ 86 w 834"/>
                <a:gd name="T15" fmla="*/ 0 h 1224"/>
                <a:gd name="T16" fmla="*/ 0 w 834"/>
                <a:gd name="T17" fmla="*/ 84 h 1224"/>
                <a:gd name="T18" fmla="*/ 20 w 834"/>
                <a:gd name="T19" fmla="*/ 124 h 1224"/>
                <a:gd name="T20" fmla="*/ 59 w 834"/>
                <a:gd name="T21" fmla="*/ 140 h 1224"/>
                <a:gd name="T22" fmla="*/ 714 w 834"/>
                <a:gd name="T23" fmla="*/ 353 h 1224"/>
                <a:gd name="T24" fmla="*/ 725 w 834"/>
                <a:gd name="T25" fmla="*/ 368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34" h="1224">
                  <a:moveTo>
                    <a:pt x="725" y="368"/>
                  </a:moveTo>
                  <a:cubicBezTo>
                    <a:pt x="725" y="1224"/>
                    <a:pt x="725" y="1224"/>
                    <a:pt x="725" y="1224"/>
                  </a:cubicBezTo>
                  <a:cubicBezTo>
                    <a:pt x="740" y="1197"/>
                    <a:pt x="768" y="1178"/>
                    <a:pt x="802" y="1178"/>
                  </a:cubicBezTo>
                  <a:cubicBezTo>
                    <a:pt x="812" y="1178"/>
                    <a:pt x="822" y="1180"/>
                    <a:pt x="834" y="1184"/>
                  </a:cubicBezTo>
                  <a:cubicBezTo>
                    <a:pt x="834" y="239"/>
                    <a:pt x="834" y="239"/>
                    <a:pt x="834" y="239"/>
                  </a:cubicBezTo>
                  <a:cubicBezTo>
                    <a:pt x="128" y="9"/>
                    <a:pt x="128" y="9"/>
                    <a:pt x="128" y="9"/>
                  </a:cubicBezTo>
                  <a:cubicBezTo>
                    <a:pt x="128" y="9"/>
                    <a:pt x="128" y="9"/>
                    <a:pt x="127" y="9"/>
                  </a:cubicBezTo>
                  <a:cubicBezTo>
                    <a:pt x="112" y="3"/>
                    <a:pt x="99" y="0"/>
                    <a:pt x="86" y="0"/>
                  </a:cubicBezTo>
                  <a:cubicBezTo>
                    <a:pt x="39" y="0"/>
                    <a:pt x="2" y="37"/>
                    <a:pt x="0" y="84"/>
                  </a:cubicBezTo>
                  <a:cubicBezTo>
                    <a:pt x="1" y="94"/>
                    <a:pt x="7" y="116"/>
                    <a:pt x="20" y="124"/>
                  </a:cubicBezTo>
                  <a:cubicBezTo>
                    <a:pt x="37" y="134"/>
                    <a:pt x="59" y="140"/>
                    <a:pt x="59" y="140"/>
                  </a:cubicBezTo>
                  <a:cubicBezTo>
                    <a:pt x="714" y="353"/>
                    <a:pt x="714" y="353"/>
                    <a:pt x="714" y="353"/>
                  </a:cubicBezTo>
                  <a:cubicBezTo>
                    <a:pt x="720" y="355"/>
                    <a:pt x="725" y="361"/>
                    <a:pt x="725" y="368"/>
                  </a:cubicBezTo>
                  <a:close/>
                </a:path>
              </a:pathLst>
            </a:custGeom>
            <a:solidFill>
              <a:srgbClr val="EBEAE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/>
            <a:lstStyle/>
            <a:p>
              <a:pPr defTabSz="914377"/>
              <a:endPara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2802CF5-91E0-A740-8983-8BA933CE0FBC}"/>
              </a:ext>
            </a:extLst>
          </p:cNvPr>
          <p:cNvSpPr txBox="1"/>
          <p:nvPr/>
        </p:nvSpPr>
        <p:spPr>
          <a:xfrm>
            <a:off x="1369854" y="893608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dirty="0">
                <a:latin typeface="Songti SC" panose="02010600040101010101" pitchFamily="2" charset="-122"/>
                <a:ea typeface="Songti SC" panose="02010600040101010101" pitchFamily="2" charset="-122"/>
              </a:rPr>
              <a:t>参考文献：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CDC38D5-6550-D24A-8E22-7BCADACE5BF9}"/>
              </a:ext>
            </a:extLst>
          </p:cNvPr>
          <p:cNvSpPr txBox="1"/>
          <p:nvPr/>
        </p:nvSpPr>
        <p:spPr>
          <a:xfrm>
            <a:off x="1369854" y="1773482"/>
            <a:ext cx="9254457" cy="33110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Attention Is All You Need </a:t>
            </a:r>
            <a:endParaRPr kumimoji="1" lang="en-US" altLang="zh-CN" dirty="0">
              <a:latin typeface="YuMincho +36p Kana Medium" panose="02020500000000000000" pitchFamily="18" charset="-128"/>
              <a:ea typeface="YuMincho +36p Kana Medium" panose="02020500000000000000" pitchFamily="18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BERT: Pre-training of Deep Bidirectional Transformers for Language Understanding </a:t>
            </a:r>
            <a:endParaRPr kumimoji="1" lang="en-US" altLang="zh-CN" dirty="0">
              <a:latin typeface="YuMincho +36p Kana Medium" panose="02020500000000000000" pitchFamily="18" charset="-128"/>
              <a:ea typeface="YuMincho +36p Kana Medium" panose="02020500000000000000" pitchFamily="18" charset="-128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ERNIE: Enhanced Language Representation with Informative Entities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ERNIE: Enhanced Representation through Knowledge Integration 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Multi-Task Deep Neural Networks for Natural Language Understanding</a:t>
            </a: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en-US" altLang="zh-CN" dirty="0">
                <a:latin typeface="YuMincho +36p Kana Medium" panose="02020500000000000000" pitchFamily="18" charset="-128"/>
                <a:ea typeface="YuMincho +36p Kana Medium" panose="02020500000000000000" pitchFamily="18" charset="-128"/>
              </a:rPr>
              <a:t>ERNIE 2.0: A Continual Pre-Training Framework for Language Understanding </a:t>
            </a:r>
          </a:p>
        </p:txBody>
      </p:sp>
    </p:spTree>
    <p:extLst>
      <p:ext uri="{BB962C8B-B14F-4D97-AF65-F5344CB8AC3E}">
        <p14:creationId xmlns:p14="http://schemas.microsoft.com/office/powerpoint/2010/main" val="739572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prestige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flipH="1">
            <a:off x="11029246" y="0"/>
            <a:ext cx="1162754" cy="6858000"/>
          </a:xfrm>
          <a:prstGeom prst="rect">
            <a:avLst/>
          </a:prstGeom>
          <a:solidFill>
            <a:srgbClr val="5AB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任意多边形 4"/>
          <p:cNvSpPr/>
          <p:nvPr/>
        </p:nvSpPr>
        <p:spPr>
          <a:xfrm flipH="1">
            <a:off x="9866056" y="0"/>
            <a:ext cx="1162754" cy="6858000"/>
          </a:xfrm>
          <a:custGeom>
            <a:avLst/>
            <a:gdLst>
              <a:gd name="connsiteX0" fmla="*/ 0 w 1162754"/>
              <a:gd name="connsiteY0" fmla="*/ 0 h 6858000"/>
              <a:gd name="connsiteX1" fmla="*/ 1162754 w 1162754"/>
              <a:gd name="connsiteY1" fmla="*/ 0 h 6858000"/>
              <a:gd name="connsiteX2" fmla="*/ 1162754 w 1162754"/>
              <a:gd name="connsiteY2" fmla="*/ 2553053 h 6858000"/>
              <a:gd name="connsiteX3" fmla="*/ 1108498 w 1162754"/>
              <a:gd name="connsiteY3" fmla="*/ 2625608 h 6858000"/>
              <a:gd name="connsiteX4" fmla="*/ 863096 w 1162754"/>
              <a:gd name="connsiteY4" fmla="*/ 3429000 h 6858000"/>
              <a:gd name="connsiteX5" fmla="*/ 1108498 w 1162754"/>
              <a:gd name="connsiteY5" fmla="*/ 4232393 h 6858000"/>
              <a:gd name="connsiteX6" fmla="*/ 1162754 w 1162754"/>
              <a:gd name="connsiteY6" fmla="*/ 4304948 h 6858000"/>
              <a:gd name="connsiteX7" fmla="*/ 1162754 w 1162754"/>
              <a:gd name="connsiteY7" fmla="*/ 6858000 h 6858000"/>
              <a:gd name="connsiteX8" fmla="*/ 0 w 1162754"/>
              <a:gd name="connsiteY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62754" h="6858000">
                <a:moveTo>
                  <a:pt x="0" y="0"/>
                </a:moveTo>
                <a:lnTo>
                  <a:pt x="1162754" y="0"/>
                </a:lnTo>
                <a:lnTo>
                  <a:pt x="1162754" y="2553053"/>
                </a:lnTo>
                <a:lnTo>
                  <a:pt x="1108498" y="2625608"/>
                </a:lnTo>
                <a:cubicBezTo>
                  <a:pt x="953564" y="2854941"/>
                  <a:pt x="863096" y="3131405"/>
                  <a:pt x="863096" y="3429000"/>
                </a:cubicBezTo>
                <a:cubicBezTo>
                  <a:pt x="863096" y="3726595"/>
                  <a:pt x="953564" y="4003060"/>
                  <a:pt x="1108498" y="4232393"/>
                </a:cubicBezTo>
                <a:lnTo>
                  <a:pt x="1162754" y="4304948"/>
                </a:lnTo>
                <a:lnTo>
                  <a:pt x="1162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7562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任意多边形 5"/>
          <p:cNvSpPr/>
          <p:nvPr/>
        </p:nvSpPr>
        <p:spPr>
          <a:xfrm flipH="1">
            <a:off x="8703084" y="-1"/>
            <a:ext cx="1162754" cy="6858000"/>
          </a:xfrm>
          <a:custGeom>
            <a:avLst/>
            <a:gdLst>
              <a:gd name="connsiteX0" fmla="*/ 0 w 1162754"/>
              <a:gd name="connsiteY0" fmla="*/ 4300721 h 6858000"/>
              <a:gd name="connsiteX1" fmla="*/ 31624 w 1162754"/>
              <a:gd name="connsiteY1" fmla="*/ 4343011 h 6858000"/>
              <a:gd name="connsiteX2" fmla="*/ 1140417 w 1162754"/>
              <a:gd name="connsiteY2" fmla="*/ 4865914 h 6858000"/>
              <a:gd name="connsiteX3" fmla="*/ 1162754 w 1162754"/>
              <a:gd name="connsiteY3" fmla="*/ 4863662 h 6858000"/>
              <a:gd name="connsiteX4" fmla="*/ 1162754 w 1162754"/>
              <a:gd name="connsiteY4" fmla="*/ 6858000 h 6858000"/>
              <a:gd name="connsiteX5" fmla="*/ 0 w 1162754"/>
              <a:gd name="connsiteY5" fmla="*/ 6858000 h 6858000"/>
              <a:gd name="connsiteX6" fmla="*/ 0 w 1162754"/>
              <a:gd name="connsiteY6" fmla="*/ 0 h 6858000"/>
              <a:gd name="connsiteX7" fmla="*/ 1162754 w 1162754"/>
              <a:gd name="connsiteY7" fmla="*/ 0 h 6858000"/>
              <a:gd name="connsiteX8" fmla="*/ 1162754 w 1162754"/>
              <a:gd name="connsiteY8" fmla="*/ 1994338 h 6858000"/>
              <a:gd name="connsiteX9" fmla="*/ 1140417 w 1162754"/>
              <a:gd name="connsiteY9" fmla="*/ 1992086 h 6858000"/>
              <a:gd name="connsiteX10" fmla="*/ 31624 w 1162754"/>
              <a:gd name="connsiteY10" fmla="*/ 2514989 h 6858000"/>
              <a:gd name="connsiteX11" fmla="*/ 0 w 1162754"/>
              <a:gd name="connsiteY11" fmla="*/ 255728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754" h="6858000">
                <a:moveTo>
                  <a:pt x="0" y="4300721"/>
                </a:moveTo>
                <a:lnTo>
                  <a:pt x="31624" y="4343011"/>
                </a:lnTo>
                <a:cubicBezTo>
                  <a:pt x="295175" y="4662361"/>
                  <a:pt x="694025" y="4865914"/>
                  <a:pt x="1140417" y="4865914"/>
                </a:cubicBezTo>
                <a:lnTo>
                  <a:pt x="1162754" y="4863662"/>
                </a:lnTo>
                <a:lnTo>
                  <a:pt x="1162754" y="6858000"/>
                </a:lnTo>
                <a:lnTo>
                  <a:pt x="0" y="6858000"/>
                </a:lnTo>
                <a:close/>
                <a:moveTo>
                  <a:pt x="0" y="0"/>
                </a:moveTo>
                <a:lnTo>
                  <a:pt x="1162754" y="0"/>
                </a:lnTo>
                <a:lnTo>
                  <a:pt x="1162754" y="1994338"/>
                </a:lnTo>
                <a:lnTo>
                  <a:pt x="1140417" y="1992086"/>
                </a:lnTo>
                <a:cubicBezTo>
                  <a:pt x="694025" y="1992086"/>
                  <a:pt x="295175" y="2195639"/>
                  <a:pt x="31624" y="2514989"/>
                </a:cubicBezTo>
                <a:lnTo>
                  <a:pt x="0" y="2557280"/>
                </a:lnTo>
                <a:close/>
              </a:path>
            </a:pathLst>
          </a:custGeom>
          <a:solidFill>
            <a:srgbClr val="EF5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任意多边形 6"/>
          <p:cNvSpPr/>
          <p:nvPr/>
        </p:nvSpPr>
        <p:spPr>
          <a:xfrm flipH="1">
            <a:off x="7548543" y="-1"/>
            <a:ext cx="1162754" cy="6858000"/>
          </a:xfrm>
          <a:custGeom>
            <a:avLst/>
            <a:gdLst>
              <a:gd name="connsiteX0" fmla="*/ 1162754 w 1162754"/>
              <a:gd name="connsiteY0" fmla="*/ 4252655 h 6858000"/>
              <a:gd name="connsiteX1" fmla="*/ 1162754 w 1162754"/>
              <a:gd name="connsiteY1" fmla="*/ 6858000 h 6858000"/>
              <a:gd name="connsiteX2" fmla="*/ 0 w 1162754"/>
              <a:gd name="connsiteY2" fmla="*/ 6858000 h 6858000"/>
              <a:gd name="connsiteX3" fmla="*/ 0 w 1162754"/>
              <a:gd name="connsiteY3" fmla="*/ 4864543 h 6858000"/>
              <a:gd name="connsiteX4" fmla="*/ 275983 w 1162754"/>
              <a:gd name="connsiteY4" fmla="*/ 4836721 h 6858000"/>
              <a:gd name="connsiteX5" fmla="*/ 1095187 w 1162754"/>
              <a:gd name="connsiteY5" fmla="*/ 4343011 h 6858000"/>
              <a:gd name="connsiteX6" fmla="*/ 0 w 1162754"/>
              <a:gd name="connsiteY6" fmla="*/ 0 h 6858000"/>
              <a:gd name="connsiteX7" fmla="*/ 1162754 w 1162754"/>
              <a:gd name="connsiteY7" fmla="*/ 0 h 6858000"/>
              <a:gd name="connsiteX8" fmla="*/ 1162754 w 1162754"/>
              <a:gd name="connsiteY8" fmla="*/ 2605346 h 6858000"/>
              <a:gd name="connsiteX9" fmla="*/ 1095187 w 1162754"/>
              <a:gd name="connsiteY9" fmla="*/ 2514989 h 6858000"/>
              <a:gd name="connsiteX10" fmla="*/ 275983 w 1162754"/>
              <a:gd name="connsiteY10" fmla="*/ 2021279 h 6858000"/>
              <a:gd name="connsiteX11" fmla="*/ 0 w 1162754"/>
              <a:gd name="connsiteY11" fmla="*/ 19934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62754" h="6858000">
                <a:moveTo>
                  <a:pt x="1162754" y="4252655"/>
                </a:moveTo>
                <a:lnTo>
                  <a:pt x="1162754" y="6858000"/>
                </a:lnTo>
                <a:lnTo>
                  <a:pt x="0" y="6858000"/>
                </a:lnTo>
                <a:lnTo>
                  <a:pt x="0" y="4864543"/>
                </a:lnTo>
                <a:lnTo>
                  <a:pt x="275983" y="4836721"/>
                </a:lnTo>
                <a:cubicBezTo>
                  <a:pt x="603371" y="4769728"/>
                  <a:pt x="890203" y="4591395"/>
                  <a:pt x="1095187" y="4343011"/>
                </a:cubicBezTo>
                <a:close/>
                <a:moveTo>
                  <a:pt x="0" y="0"/>
                </a:moveTo>
                <a:lnTo>
                  <a:pt x="1162754" y="0"/>
                </a:lnTo>
                <a:lnTo>
                  <a:pt x="1162754" y="2605346"/>
                </a:lnTo>
                <a:lnTo>
                  <a:pt x="1095187" y="2514989"/>
                </a:lnTo>
                <a:cubicBezTo>
                  <a:pt x="890203" y="2266606"/>
                  <a:pt x="603371" y="2088273"/>
                  <a:pt x="275983" y="2021279"/>
                </a:cubicBezTo>
                <a:lnTo>
                  <a:pt x="0" y="1993458"/>
                </a:lnTo>
                <a:close/>
              </a:path>
            </a:pathLst>
          </a:custGeom>
          <a:solidFill>
            <a:srgbClr val="F2B9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3E88E610-0940-D84F-B609-CE2B251BCD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32343" y="2138671"/>
            <a:ext cx="2567818" cy="2572830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F26DBB9A-6E4E-854C-90B7-4AFE49512740}"/>
              </a:ext>
            </a:extLst>
          </p:cNvPr>
          <p:cNvGrpSpPr/>
          <p:nvPr/>
        </p:nvGrpSpPr>
        <p:grpSpPr>
          <a:xfrm>
            <a:off x="883671" y="4015477"/>
            <a:ext cx="5580000" cy="72000"/>
            <a:chOff x="5604327" y="1072832"/>
            <a:chExt cx="3149600" cy="111760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4BD421F8-E2C3-FA44-B477-B8EB16644422}"/>
                </a:ext>
              </a:extLst>
            </p:cNvPr>
            <p:cNvSpPr/>
            <p:nvPr/>
          </p:nvSpPr>
          <p:spPr>
            <a:xfrm>
              <a:off x="5604327" y="1072832"/>
              <a:ext cx="787400" cy="1117600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DCF44967-BCA9-694D-A75E-7CA70631469D}"/>
                </a:ext>
              </a:extLst>
            </p:cNvPr>
            <p:cNvSpPr/>
            <p:nvPr/>
          </p:nvSpPr>
          <p:spPr>
            <a:xfrm>
              <a:off x="6391727" y="1072832"/>
              <a:ext cx="787400" cy="1117600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22825CBF-D6EC-BD47-A16D-D157FC436BF7}"/>
                </a:ext>
              </a:extLst>
            </p:cNvPr>
            <p:cNvSpPr/>
            <p:nvPr/>
          </p:nvSpPr>
          <p:spPr>
            <a:xfrm>
              <a:off x="7179127" y="1072832"/>
              <a:ext cx="787400" cy="1117600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A04DEAD3-B4DF-5D4E-946E-F64288AF95D6}"/>
                </a:ext>
              </a:extLst>
            </p:cNvPr>
            <p:cNvSpPr/>
            <p:nvPr/>
          </p:nvSpPr>
          <p:spPr>
            <a:xfrm>
              <a:off x="7966527" y="1072832"/>
              <a:ext cx="787400" cy="1117600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E5D1A889-8846-3D40-BCAE-E42363F4FA4E}"/>
              </a:ext>
            </a:extLst>
          </p:cNvPr>
          <p:cNvSpPr txBox="1"/>
          <p:nvPr/>
        </p:nvSpPr>
        <p:spPr>
          <a:xfrm>
            <a:off x="2542592" y="2842523"/>
            <a:ext cx="2262158" cy="92333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85897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</a:p>
        </p:txBody>
      </p:sp>
    </p:spTree>
    <p:extLst>
      <p:ext uri="{BB962C8B-B14F-4D97-AF65-F5344CB8AC3E}">
        <p14:creationId xmlns:p14="http://schemas.microsoft.com/office/powerpoint/2010/main" val="33105698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750">
        <p15:prstTrans prst="curtains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97197" y="2374494"/>
            <a:ext cx="6489833" cy="2180035"/>
          </a:xfrm>
          <a:prstGeom prst="rect">
            <a:avLst/>
          </a:prstGeom>
          <a:noFill/>
          <a:ln w="63500">
            <a:solidFill>
              <a:srgbClr val="5ABB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22463" y="2374494"/>
            <a:ext cx="221227" cy="2182761"/>
          </a:xfrm>
          <a:prstGeom prst="rect">
            <a:avLst/>
          </a:prstGeom>
          <a:solidFill>
            <a:srgbClr val="5ABB9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335880" y="2910513"/>
            <a:ext cx="221246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5ABB9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RNN</a:t>
            </a:r>
            <a:endParaRPr lang="zh-CN" altLang="en-US" sz="6600" b="1" dirty="0">
              <a:solidFill>
                <a:srgbClr val="5ABB9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90834DF-4D47-274E-B4E8-EDF281D01C9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901" y="1629018"/>
            <a:ext cx="1281642" cy="12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3686492"/>
      </p:ext>
    </p:extLst>
  </p:cSld>
  <p:clrMapOvr>
    <a:masterClrMapping/>
  </p:clrMapOvr>
  <p:transition advClick="0">
    <p:blinds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68" descr="page177image7931712">
            <a:extLst>
              <a:ext uri="{FF2B5EF4-FFF2-40B4-BE49-F238E27FC236}">
                <a16:creationId xmlns:a16="http://schemas.microsoft.com/office/drawing/2014/main" id="{7A29F688-5F40-8F48-AC59-170128F54E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97803" y="3842809"/>
            <a:ext cx="291378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2" name="Picture 68" descr="page177image7931712">
            <a:extLst>
              <a:ext uri="{FF2B5EF4-FFF2-40B4-BE49-F238E27FC236}">
                <a16:creationId xmlns:a16="http://schemas.microsoft.com/office/drawing/2014/main" id="{D5013203-73FB-464E-931B-C567E6F4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014382" y="3828070"/>
            <a:ext cx="291378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4" descr="page177image5774032">
            <a:extLst>
              <a:ext uri="{FF2B5EF4-FFF2-40B4-BE49-F238E27FC236}">
                <a16:creationId xmlns:a16="http://schemas.microsoft.com/office/drawing/2014/main" id="{CDEBA41B-DED1-F54B-B14D-139A68503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395244" y="1355423"/>
            <a:ext cx="76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图片 38">
            <a:extLst>
              <a:ext uri="{FF2B5EF4-FFF2-40B4-BE49-F238E27FC236}">
                <a16:creationId xmlns:a16="http://schemas.microsoft.com/office/drawing/2014/main" id="{666B5278-4C76-7847-97DD-C3BCB8591F0D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pic>
        <p:nvPicPr>
          <p:cNvPr id="1048" name="Picture 24" descr="page177image5774032">
            <a:extLst>
              <a:ext uri="{FF2B5EF4-FFF2-40B4-BE49-F238E27FC236}">
                <a16:creationId xmlns:a16="http://schemas.microsoft.com/office/drawing/2014/main" id="{28AD2AE8-8E9E-6D48-8994-3B2C7D1CE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50649" y="1349861"/>
            <a:ext cx="76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0" name="Picture 26" descr="page177image36498944">
            <a:extLst>
              <a:ext uri="{FF2B5EF4-FFF2-40B4-BE49-F238E27FC236}">
                <a16:creationId xmlns:a16="http://schemas.microsoft.com/office/drawing/2014/main" id="{4959275B-0F20-D64B-8F69-0625456AC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8041" y="1733061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3" name="Picture 29" descr="page177image7905920">
            <a:extLst>
              <a:ext uri="{FF2B5EF4-FFF2-40B4-BE49-F238E27FC236}">
                <a16:creationId xmlns:a16="http://schemas.microsoft.com/office/drawing/2014/main" id="{FDC663F2-38C1-D446-B2EA-BB8CAC69A7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77041" y="4005800"/>
            <a:ext cx="76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5" name="Picture 31" descr="page177image36497152">
            <a:extLst>
              <a:ext uri="{FF2B5EF4-FFF2-40B4-BE49-F238E27FC236}">
                <a16:creationId xmlns:a16="http://schemas.microsoft.com/office/drawing/2014/main" id="{30DDB7FD-3A41-584A-B275-DB7ECCDADB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1745" y="3999441"/>
            <a:ext cx="1418837" cy="109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7" name="Picture 33" descr="page177image7883456">
            <a:extLst>
              <a:ext uri="{FF2B5EF4-FFF2-40B4-BE49-F238E27FC236}">
                <a16:creationId xmlns:a16="http://schemas.microsoft.com/office/drawing/2014/main" id="{48FEB0DF-2175-2A40-8C7B-DE68056D67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3158345" y="2751741"/>
            <a:ext cx="2880000" cy="73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8" name="Picture 34" descr="page177image36498048">
            <a:extLst>
              <a:ext uri="{FF2B5EF4-FFF2-40B4-BE49-F238E27FC236}">
                <a16:creationId xmlns:a16="http://schemas.microsoft.com/office/drawing/2014/main" id="{1F6533CE-3CB9-0F41-8E22-F5524502BF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58041" y="3415241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矩形 93">
            <a:extLst>
              <a:ext uri="{FF2B5EF4-FFF2-40B4-BE49-F238E27FC236}">
                <a16:creationId xmlns:a16="http://schemas.microsoft.com/office/drawing/2014/main" id="{2BA9E503-9E1D-2842-8868-4872FF18DAA8}"/>
              </a:ext>
            </a:extLst>
          </p:cNvPr>
          <p:cNvSpPr/>
          <p:nvPr/>
        </p:nvSpPr>
        <p:spPr>
          <a:xfrm>
            <a:off x="4212248" y="5075299"/>
            <a:ext cx="457200" cy="457200"/>
          </a:xfrm>
          <a:prstGeom prst="rect">
            <a:avLst/>
          </a:prstGeom>
          <a:solidFill>
            <a:srgbClr val="FFD966">
              <a:alpha val="94510"/>
            </a:srgbClr>
          </a:solidFill>
          <a:ln>
            <a:solidFill>
              <a:srgbClr val="FFD966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pic>
        <p:nvPicPr>
          <p:cNvPr id="96" name="Picture 26" descr="page177image36498944">
            <a:extLst>
              <a:ext uri="{FF2B5EF4-FFF2-40B4-BE49-F238E27FC236}">
                <a16:creationId xmlns:a16="http://schemas.microsoft.com/office/drawing/2014/main" id="{7D3E1E40-2A7C-B549-9931-A84624B225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6649" y="1733061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7" name="Picture 34" descr="page177image36498048">
            <a:extLst>
              <a:ext uri="{FF2B5EF4-FFF2-40B4-BE49-F238E27FC236}">
                <a16:creationId xmlns:a16="http://schemas.microsoft.com/office/drawing/2014/main" id="{587C17B4-7921-7749-9079-5A59FF5CDD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96649" y="3415241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8" name="矩形 97">
            <a:extLst>
              <a:ext uri="{FF2B5EF4-FFF2-40B4-BE49-F238E27FC236}">
                <a16:creationId xmlns:a16="http://schemas.microsoft.com/office/drawing/2014/main" id="{3F14F597-BA28-5A45-8FF5-F99FF0C12563}"/>
              </a:ext>
            </a:extLst>
          </p:cNvPr>
          <p:cNvSpPr/>
          <p:nvPr/>
        </p:nvSpPr>
        <p:spPr>
          <a:xfrm>
            <a:off x="2950856" y="5075299"/>
            <a:ext cx="457200" cy="457200"/>
          </a:xfrm>
          <a:prstGeom prst="rect">
            <a:avLst/>
          </a:prstGeom>
          <a:solidFill>
            <a:srgbClr val="FFD966">
              <a:alpha val="94510"/>
            </a:srgbClr>
          </a:solidFill>
          <a:ln>
            <a:solidFill>
              <a:srgbClr val="FFD966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23381FBF-225B-8C40-9B4D-BD441CDE9CC8}"/>
                  </a:ext>
                </a:extLst>
              </p:cNvPr>
              <p:cNvSpPr txBox="1"/>
              <p:nvPr/>
            </p:nvSpPr>
            <p:spPr>
              <a:xfrm>
                <a:off x="2922809" y="5097257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23381FBF-225B-8C40-9B4D-BD441CDE9C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2809" y="5097257"/>
                <a:ext cx="360000" cy="360000"/>
              </a:xfrm>
              <a:prstGeom prst="rect">
                <a:avLst/>
              </a:prstGeom>
              <a:blipFill>
                <a:blip r:embed="rId11"/>
                <a:stretch>
                  <a:fillRect r="-62069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0" name="矩形 99">
            <a:extLst>
              <a:ext uri="{FF2B5EF4-FFF2-40B4-BE49-F238E27FC236}">
                <a16:creationId xmlns:a16="http://schemas.microsoft.com/office/drawing/2014/main" id="{DA9F32B5-9B12-F846-BEDD-A770C644F9D7}"/>
              </a:ext>
            </a:extLst>
          </p:cNvPr>
          <p:cNvSpPr/>
          <p:nvPr/>
        </p:nvSpPr>
        <p:spPr>
          <a:xfrm>
            <a:off x="7152767" y="3504141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  <a:alpha val="9451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0CB79CE1-C756-144E-97D9-E9748F089B91}"/>
                  </a:ext>
                </a:extLst>
              </p:cNvPr>
              <p:cNvSpPr txBox="1"/>
              <p:nvPr/>
            </p:nvSpPr>
            <p:spPr>
              <a:xfrm>
                <a:off x="7201367" y="3504141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0CB79CE1-C756-144E-97D9-E9748F089B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1367" y="3504141"/>
                <a:ext cx="360000" cy="360000"/>
              </a:xfrm>
              <a:prstGeom prst="rect">
                <a:avLst/>
              </a:prstGeom>
              <a:blipFill>
                <a:blip r:embed="rId12"/>
                <a:stretch>
                  <a:fillRect r="-27586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2" name="矩形 101">
            <a:extLst>
              <a:ext uri="{FF2B5EF4-FFF2-40B4-BE49-F238E27FC236}">
                <a16:creationId xmlns:a16="http://schemas.microsoft.com/office/drawing/2014/main" id="{AB24D35C-D90D-AC43-9855-BD52321C9D14}"/>
              </a:ext>
            </a:extLst>
          </p:cNvPr>
          <p:cNvSpPr/>
          <p:nvPr/>
        </p:nvSpPr>
        <p:spPr>
          <a:xfrm>
            <a:off x="5799935" y="3504141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  <a:alpha val="9451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F28C0E80-242B-6D45-9797-F32DE8D8BA58}"/>
                  </a:ext>
                </a:extLst>
              </p:cNvPr>
              <p:cNvSpPr txBox="1"/>
              <p:nvPr/>
            </p:nvSpPr>
            <p:spPr>
              <a:xfrm>
                <a:off x="5848535" y="3504141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F28C0E80-242B-6D45-9797-F32DE8D8B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8535" y="3504141"/>
                <a:ext cx="360000" cy="360000"/>
              </a:xfrm>
              <a:prstGeom prst="rect">
                <a:avLst/>
              </a:prstGeom>
              <a:blipFill>
                <a:blip r:embed="rId13"/>
                <a:stretch>
                  <a:fillRect r="-24138" b="-28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4" name="Picture 33" descr="page177image7883456">
            <a:extLst>
              <a:ext uri="{FF2B5EF4-FFF2-40B4-BE49-F238E27FC236}">
                <a16:creationId xmlns:a16="http://schemas.microsoft.com/office/drawing/2014/main" id="{5C3CA82E-D574-7E4D-BB4B-8B607B6E83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4477798" y="2754841"/>
            <a:ext cx="2946148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5" name="Picture 31" descr="page177image36497152">
            <a:extLst>
              <a:ext uri="{FF2B5EF4-FFF2-40B4-BE49-F238E27FC236}">
                <a16:creationId xmlns:a16="http://schemas.microsoft.com/office/drawing/2014/main" id="{FF5D2164-8EBE-CF49-BC50-E025E7451A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1745" y="2319701"/>
            <a:ext cx="1395105" cy="109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1" name="Picture 37" descr="page177image7886368">
            <a:extLst>
              <a:ext uri="{FF2B5EF4-FFF2-40B4-BE49-F238E27FC236}">
                <a16:creationId xmlns:a16="http://schemas.microsoft.com/office/drawing/2014/main" id="{D1AA292A-E558-614A-947E-DE60D81768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42630" y="3497782"/>
            <a:ext cx="4572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Picture 37" descr="page177image7886368">
            <a:extLst>
              <a:ext uri="{FF2B5EF4-FFF2-40B4-BE49-F238E27FC236}">
                <a16:creationId xmlns:a16="http://schemas.microsoft.com/office/drawing/2014/main" id="{F949CB1B-2A14-AA49-B40D-51E2306C7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12810" y="3504141"/>
            <a:ext cx="4572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7" name="Picture 37" descr="page177image7886368">
            <a:extLst>
              <a:ext uri="{FF2B5EF4-FFF2-40B4-BE49-F238E27FC236}">
                <a16:creationId xmlns:a16="http://schemas.microsoft.com/office/drawing/2014/main" id="{0AFBF4B6-B412-074D-A41A-F010B2782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950409" y="1823537"/>
            <a:ext cx="4572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37" descr="page177image7886368">
            <a:extLst>
              <a:ext uri="{FF2B5EF4-FFF2-40B4-BE49-F238E27FC236}">
                <a16:creationId xmlns:a16="http://schemas.microsoft.com/office/drawing/2014/main" id="{5EDF1571-6C90-3B4A-89B8-9396019759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220589" y="1829896"/>
            <a:ext cx="4572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9" descr="page177image7905920">
            <a:extLst>
              <a:ext uri="{FF2B5EF4-FFF2-40B4-BE49-F238E27FC236}">
                <a16:creationId xmlns:a16="http://schemas.microsoft.com/office/drawing/2014/main" id="{88BA5C9F-0135-C14C-96F5-9D20546BF5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2809" y="4033999"/>
            <a:ext cx="76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1" name="Picture 29" descr="page177image7905920">
            <a:extLst>
              <a:ext uri="{FF2B5EF4-FFF2-40B4-BE49-F238E27FC236}">
                <a16:creationId xmlns:a16="http://schemas.microsoft.com/office/drawing/2014/main" id="{2359F6C0-5089-1444-AAD8-AE2EEC1148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4382" y="2338912"/>
            <a:ext cx="76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" name="Picture 29" descr="page177image7905920">
            <a:extLst>
              <a:ext uri="{FF2B5EF4-FFF2-40B4-BE49-F238E27FC236}">
                <a16:creationId xmlns:a16="http://schemas.microsoft.com/office/drawing/2014/main" id="{A9D1BC7B-015F-4E43-BC73-2EC19EB8A0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02809" y="2318837"/>
            <a:ext cx="76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130CD92-2766-0D4D-9C33-E01DF8FC3843}"/>
                  </a:ext>
                </a:extLst>
              </p:cNvPr>
              <p:cNvSpPr txBox="1"/>
              <p:nvPr/>
            </p:nvSpPr>
            <p:spPr>
              <a:xfrm>
                <a:off x="2978345" y="778181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130CD92-2766-0D4D-9C33-E01DF8FC38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8345" y="778181"/>
                <a:ext cx="360000" cy="360000"/>
              </a:xfrm>
              <a:prstGeom prst="rect">
                <a:avLst/>
              </a:prstGeom>
              <a:blipFill>
                <a:blip r:embed="rId15"/>
                <a:stretch>
                  <a:fillRect l="-3448" r="-89655" b="-5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矩形 15">
            <a:extLst>
              <a:ext uri="{FF2B5EF4-FFF2-40B4-BE49-F238E27FC236}">
                <a16:creationId xmlns:a16="http://schemas.microsoft.com/office/drawing/2014/main" id="{837CA92E-D757-8545-BFBD-DE6179B28915}"/>
              </a:ext>
            </a:extLst>
          </p:cNvPr>
          <p:cNvSpPr/>
          <p:nvPr/>
        </p:nvSpPr>
        <p:spPr>
          <a:xfrm>
            <a:off x="2555669" y="1579112"/>
            <a:ext cx="2494333" cy="2598129"/>
          </a:xfrm>
          <a:prstGeom prst="rect">
            <a:avLst/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7" name="Picture 24" descr="page177image5774032">
            <a:extLst>
              <a:ext uri="{FF2B5EF4-FFF2-40B4-BE49-F238E27FC236}">
                <a16:creationId xmlns:a16="http://schemas.microsoft.com/office/drawing/2014/main" id="{31512CB4-07EA-5C47-8B89-3AD3524D5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44402" y="1355423"/>
            <a:ext cx="76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24" descr="page177image5774032">
            <a:extLst>
              <a:ext uri="{FF2B5EF4-FFF2-40B4-BE49-F238E27FC236}">
                <a16:creationId xmlns:a16="http://schemas.microsoft.com/office/drawing/2014/main" id="{8A4B0115-3D3B-1C43-9727-0687D9F45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99807" y="1349861"/>
            <a:ext cx="76200" cy="66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9" name="Picture 26" descr="page177image36498944">
            <a:extLst>
              <a:ext uri="{FF2B5EF4-FFF2-40B4-BE49-F238E27FC236}">
                <a16:creationId xmlns:a16="http://schemas.microsoft.com/office/drawing/2014/main" id="{8EAD6569-986F-7940-9440-A4FD21A4C7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7199" y="1733061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0" name="Picture 29" descr="page177image7905920">
            <a:extLst>
              <a:ext uri="{FF2B5EF4-FFF2-40B4-BE49-F238E27FC236}">
                <a16:creationId xmlns:a16="http://schemas.microsoft.com/office/drawing/2014/main" id="{98102C3D-0EFD-9B4E-80C6-3F83926C1E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26199" y="4005800"/>
            <a:ext cx="76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1" name="Picture 31" descr="page177image36497152">
            <a:extLst>
              <a:ext uri="{FF2B5EF4-FFF2-40B4-BE49-F238E27FC236}">
                <a16:creationId xmlns:a16="http://schemas.microsoft.com/office/drawing/2014/main" id="{5C0FAF0D-E225-8949-BC2E-A8EDA0629E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0903" y="3999441"/>
            <a:ext cx="1418837" cy="1097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" name="Picture 34" descr="page177image36498048">
            <a:extLst>
              <a:ext uri="{FF2B5EF4-FFF2-40B4-BE49-F238E27FC236}">
                <a16:creationId xmlns:a16="http://schemas.microsoft.com/office/drawing/2014/main" id="{11547EBB-C936-E047-8237-9A3E09E8C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07199" y="3415241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5" name="Picture 26" descr="page177image36498944">
            <a:extLst>
              <a:ext uri="{FF2B5EF4-FFF2-40B4-BE49-F238E27FC236}">
                <a16:creationId xmlns:a16="http://schemas.microsoft.com/office/drawing/2014/main" id="{5BEDD361-256A-A34B-9DA6-3090B3B28A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5807" y="1733061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6" name="Picture 34" descr="page177image36498048">
            <a:extLst>
              <a:ext uri="{FF2B5EF4-FFF2-40B4-BE49-F238E27FC236}">
                <a16:creationId xmlns:a16="http://schemas.microsoft.com/office/drawing/2014/main" id="{0138BC59-9163-D84B-970F-AB98ED64B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45807" y="3415241"/>
            <a:ext cx="584200" cy="58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9" name="Picture 31" descr="page177image36497152">
            <a:extLst>
              <a:ext uri="{FF2B5EF4-FFF2-40B4-BE49-F238E27FC236}">
                <a16:creationId xmlns:a16="http://schemas.microsoft.com/office/drawing/2014/main" id="{F9B43CC8-74BE-2049-97EC-F332DB05FF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70903" y="2319701"/>
            <a:ext cx="1395105" cy="1095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0" name="Picture 37" descr="page177image7886368">
            <a:extLst>
              <a:ext uri="{FF2B5EF4-FFF2-40B4-BE49-F238E27FC236}">
                <a16:creationId xmlns:a16="http://schemas.microsoft.com/office/drawing/2014/main" id="{B199F373-7402-BC46-9D32-DAF37A3EC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1788" y="3497782"/>
            <a:ext cx="4572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1" name="Picture 37" descr="page177image7886368">
            <a:extLst>
              <a:ext uri="{FF2B5EF4-FFF2-40B4-BE49-F238E27FC236}">
                <a16:creationId xmlns:a16="http://schemas.microsoft.com/office/drawing/2014/main" id="{C9862FC0-D1BB-0644-8BEB-A87176B00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61968" y="3504141"/>
            <a:ext cx="4572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2" name="Picture 37" descr="page177image7886368">
            <a:extLst>
              <a:ext uri="{FF2B5EF4-FFF2-40B4-BE49-F238E27FC236}">
                <a16:creationId xmlns:a16="http://schemas.microsoft.com/office/drawing/2014/main" id="{6C02F6BF-EB84-724C-A91C-5CDEB39B5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99567" y="1823537"/>
            <a:ext cx="4572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" name="Picture 37" descr="page177image7886368">
            <a:extLst>
              <a:ext uri="{FF2B5EF4-FFF2-40B4-BE49-F238E27FC236}">
                <a16:creationId xmlns:a16="http://schemas.microsoft.com/office/drawing/2014/main" id="{EC402372-49E5-BE4B-AF3C-BAE79335DB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969747" y="1829896"/>
            <a:ext cx="457200" cy="40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4" name="Picture 29" descr="page177image7905920">
            <a:extLst>
              <a:ext uri="{FF2B5EF4-FFF2-40B4-BE49-F238E27FC236}">
                <a16:creationId xmlns:a16="http://schemas.microsoft.com/office/drawing/2014/main" id="{E87D0496-AB97-CE42-9A8A-2D907D80FD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1967" y="4033999"/>
            <a:ext cx="76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5" name="Picture 29" descr="page177image7905920">
            <a:extLst>
              <a:ext uri="{FF2B5EF4-FFF2-40B4-BE49-F238E27FC236}">
                <a16:creationId xmlns:a16="http://schemas.microsoft.com/office/drawing/2014/main" id="{EDD30752-DFD9-6048-91DF-45FD0EB0F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13540" y="2338912"/>
            <a:ext cx="76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6" name="Picture 29" descr="page177image7905920">
            <a:extLst>
              <a:ext uri="{FF2B5EF4-FFF2-40B4-BE49-F238E27FC236}">
                <a16:creationId xmlns:a16="http://schemas.microsoft.com/office/drawing/2014/main" id="{8EAD8D53-9634-0043-B816-C7CEFCCB7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51967" y="2318837"/>
            <a:ext cx="762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矩形 138">
            <a:extLst>
              <a:ext uri="{FF2B5EF4-FFF2-40B4-BE49-F238E27FC236}">
                <a16:creationId xmlns:a16="http://schemas.microsoft.com/office/drawing/2014/main" id="{7300FBB0-C38F-B048-93DC-E45A5D200510}"/>
              </a:ext>
            </a:extLst>
          </p:cNvPr>
          <p:cNvSpPr/>
          <p:nvPr/>
        </p:nvSpPr>
        <p:spPr>
          <a:xfrm>
            <a:off x="8304827" y="1579112"/>
            <a:ext cx="2494333" cy="2598129"/>
          </a:xfrm>
          <a:prstGeom prst="rect">
            <a:avLst/>
          </a:prstGeom>
          <a:solidFill>
            <a:schemeClr val="accent2">
              <a:lumMod val="40000"/>
              <a:lumOff val="6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8CE79C50-2790-6744-88FE-7530F5C17949}"/>
                  </a:ext>
                </a:extLst>
              </p:cNvPr>
              <p:cNvSpPr txBox="1"/>
              <p:nvPr/>
            </p:nvSpPr>
            <p:spPr>
              <a:xfrm>
                <a:off x="4158041" y="5103780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0" name="文本框 139">
                <a:extLst>
                  <a:ext uri="{FF2B5EF4-FFF2-40B4-BE49-F238E27FC236}">
                    <a16:creationId xmlns:a16="http://schemas.microsoft.com/office/drawing/2014/main" id="{8CE79C50-2790-6744-88FE-7530F5C179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58041" y="5103780"/>
                <a:ext cx="360000" cy="360000"/>
              </a:xfrm>
              <a:prstGeom prst="rect">
                <a:avLst/>
              </a:prstGeom>
              <a:blipFill>
                <a:blip r:embed="rId16"/>
                <a:stretch>
                  <a:fillRect r="-56667" b="-34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1" name="矩形 140">
            <a:extLst>
              <a:ext uri="{FF2B5EF4-FFF2-40B4-BE49-F238E27FC236}">
                <a16:creationId xmlns:a16="http://schemas.microsoft.com/office/drawing/2014/main" id="{62F7C9BA-8D3D-ED4E-B019-C092CCC9E412}"/>
              </a:ext>
            </a:extLst>
          </p:cNvPr>
          <p:cNvSpPr/>
          <p:nvPr/>
        </p:nvSpPr>
        <p:spPr>
          <a:xfrm>
            <a:off x="9984940" y="5075299"/>
            <a:ext cx="457200" cy="457200"/>
          </a:xfrm>
          <a:prstGeom prst="rect">
            <a:avLst/>
          </a:prstGeom>
          <a:solidFill>
            <a:srgbClr val="FFD966">
              <a:alpha val="94510"/>
            </a:srgbClr>
          </a:solidFill>
          <a:ln>
            <a:solidFill>
              <a:srgbClr val="FFD966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42" name="矩形 141">
            <a:extLst>
              <a:ext uri="{FF2B5EF4-FFF2-40B4-BE49-F238E27FC236}">
                <a16:creationId xmlns:a16="http://schemas.microsoft.com/office/drawing/2014/main" id="{9ECECAC5-D04F-5C43-9172-C97F1737A516}"/>
              </a:ext>
            </a:extLst>
          </p:cNvPr>
          <p:cNvSpPr/>
          <p:nvPr/>
        </p:nvSpPr>
        <p:spPr>
          <a:xfrm>
            <a:off x="8723548" y="5075299"/>
            <a:ext cx="457200" cy="457200"/>
          </a:xfrm>
          <a:prstGeom prst="rect">
            <a:avLst/>
          </a:prstGeom>
          <a:solidFill>
            <a:srgbClr val="FFD966">
              <a:alpha val="94510"/>
            </a:srgbClr>
          </a:solidFill>
          <a:ln>
            <a:solidFill>
              <a:srgbClr val="FFD966">
                <a:alpha val="9098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9506C75B-F298-CC4D-98EC-4607EB13E532}"/>
                  </a:ext>
                </a:extLst>
              </p:cNvPr>
              <p:cNvSpPr txBox="1"/>
              <p:nvPr/>
            </p:nvSpPr>
            <p:spPr>
              <a:xfrm>
                <a:off x="8695501" y="5097257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kumimoji="1" lang="zh-CN" altLang="en-US" sz="2000" dirty="0"/>
              </a:p>
            </p:txBody>
          </p:sp>
        </mc:Choice>
        <mc:Fallback xmlns="">
          <p:sp>
            <p:nvSpPr>
              <p:cNvPr id="143" name="文本框 142">
                <a:extLst>
                  <a:ext uri="{FF2B5EF4-FFF2-40B4-BE49-F238E27FC236}">
                    <a16:creationId xmlns:a16="http://schemas.microsoft.com/office/drawing/2014/main" id="{9506C75B-F298-CC4D-98EC-4607EB13E5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5501" y="5097257"/>
                <a:ext cx="360000" cy="360000"/>
              </a:xfrm>
              <a:prstGeom prst="rect">
                <a:avLst/>
              </a:prstGeom>
              <a:blipFill>
                <a:blip r:embed="rId17"/>
                <a:stretch>
                  <a:fillRect r="-62069" b="-3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F619809C-0818-3B48-AEB9-7AB111FDBDBC}"/>
                  </a:ext>
                </a:extLst>
              </p:cNvPr>
              <p:cNvSpPr txBox="1"/>
              <p:nvPr/>
            </p:nvSpPr>
            <p:spPr>
              <a:xfrm>
                <a:off x="9930733" y="5103780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0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000" b="0" i="1" smtClean="0">
                              <a:latin typeface="Cambria Math" panose="02040503050406030204" pitchFamily="18" charset="0"/>
                            </a:rPr>
                            <m:t>(2)</m:t>
                          </m:r>
                        </m:sup>
                      </m:sSubSup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144" name="文本框 143">
                <a:extLst>
                  <a:ext uri="{FF2B5EF4-FFF2-40B4-BE49-F238E27FC236}">
                    <a16:creationId xmlns:a16="http://schemas.microsoft.com/office/drawing/2014/main" id="{F619809C-0818-3B48-AEB9-7AB111FDBD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0733" y="5103780"/>
                <a:ext cx="360000" cy="360000"/>
              </a:xfrm>
              <a:prstGeom prst="rect">
                <a:avLst/>
              </a:prstGeom>
              <a:blipFill>
                <a:blip r:embed="rId18"/>
                <a:stretch>
                  <a:fillRect r="-62069" b="-344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5" name="矩形 164">
            <a:extLst>
              <a:ext uri="{FF2B5EF4-FFF2-40B4-BE49-F238E27FC236}">
                <a16:creationId xmlns:a16="http://schemas.microsoft.com/office/drawing/2014/main" id="{08D7593E-D66E-F341-9162-FEE0E55BC7D4}"/>
              </a:ext>
            </a:extLst>
          </p:cNvPr>
          <p:cNvSpPr/>
          <p:nvPr/>
        </p:nvSpPr>
        <p:spPr>
          <a:xfrm>
            <a:off x="5466944" y="3166144"/>
            <a:ext cx="2494333" cy="1131446"/>
          </a:xfrm>
          <a:prstGeom prst="rect">
            <a:avLst/>
          </a:prstGeom>
          <a:solidFill>
            <a:schemeClr val="tx2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6" name="Picture 33" descr="page177image7883456">
            <a:extLst>
              <a:ext uri="{FF2B5EF4-FFF2-40B4-BE49-F238E27FC236}">
                <a16:creationId xmlns:a16="http://schemas.microsoft.com/office/drawing/2014/main" id="{899E1844-2BF8-B84F-8BBD-981977E1F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8887514" y="2751741"/>
            <a:ext cx="2880000" cy="732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1" name="Picture 33" descr="page177image7883456">
            <a:extLst>
              <a:ext uri="{FF2B5EF4-FFF2-40B4-BE49-F238E27FC236}">
                <a16:creationId xmlns:a16="http://schemas.microsoft.com/office/drawing/2014/main" id="{84DCA221-A52F-F24A-AAF8-66F1A9D20C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flipH="1">
            <a:off x="10206967" y="2754841"/>
            <a:ext cx="2946148" cy="74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CE994074-6542-5B4F-BB6B-7DE0E0134393}"/>
                  </a:ext>
                </a:extLst>
              </p:cNvPr>
              <p:cNvSpPr txBox="1"/>
              <p:nvPr/>
            </p:nvSpPr>
            <p:spPr>
              <a:xfrm>
                <a:off x="4163626" y="778181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72" name="文本框 171">
                <a:extLst>
                  <a:ext uri="{FF2B5EF4-FFF2-40B4-BE49-F238E27FC236}">
                    <a16:creationId xmlns:a16="http://schemas.microsoft.com/office/drawing/2014/main" id="{CE994074-6542-5B4F-BB6B-7DE0E0134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3626" y="778181"/>
                <a:ext cx="360000" cy="360000"/>
              </a:xfrm>
              <a:prstGeom prst="rect">
                <a:avLst/>
              </a:prstGeom>
              <a:blipFill>
                <a:blip r:embed="rId19"/>
                <a:stretch>
                  <a:fillRect l="-3448" r="-93103" b="-5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723DD1BF-8C74-EC4D-B243-9A063EE3819D}"/>
                  </a:ext>
                </a:extLst>
              </p:cNvPr>
              <p:cNvSpPr txBox="1"/>
              <p:nvPr/>
            </p:nvSpPr>
            <p:spPr>
              <a:xfrm>
                <a:off x="8699567" y="781571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73" name="文本框 172">
                <a:extLst>
                  <a:ext uri="{FF2B5EF4-FFF2-40B4-BE49-F238E27FC236}">
                    <a16:creationId xmlns:a16="http://schemas.microsoft.com/office/drawing/2014/main" id="{723DD1BF-8C74-EC4D-B243-9A063EE381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567" y="781571"/>
                <a:ext cx="360000" cy="360000"/>
              </a:xfrm>
              <a:prstGeom prst="rect">
                <a:avLst/>
              </a:prstGeom>
              <a:blipFill>
                <a:blip r:embed="rId20"/>
                <a:stretch>
                  <a:fillRect r="-93103" b="-5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7954C69C-AC0A-8D45-8154-B21260E271D2}"/>
                  </a:ext>
                </a:extLst>
              </p:cNvPr>
              <p:cNvSpPr txBox="1"/>
              <p:nvPr/>
            </p:nvSpPr>
            <p:spPr>
              <a:xfrm>
                <a:off x="9884848" y="781571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(1)</m:t>
                          </m:r>
                        </m:sup>
                      </m:sSubSup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74" name="文本框 173">
                <a:extLst>
                  <a:ext uri="{FF2B5EF4-FFF2-40B4-BE49-F238E27FC236}">
                    <a16:creationId xmlns:a16="http://schemas.microsoft.com/office/drawing/2014/main" id="{7954C69C-AC0A-8D45-8154-B21260E271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84848" y="781571"/>
                <a:ext cx="360000" cy="360000"/>
              </a:xfrm>
              <a:prstGeom prst="rect">
                <a:avLst/>
              </a:prstGeom>
              <a:blipFill>
                <a:blip r:embed="rId21"/>
                <a:stretch>
                  <a:fillRect r="-86667" b="-5862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6142CF1-6C8F-C942-8FA5-49A89E615B20}"/>
                  </a:ext>
                </a:extLst>
              </p:cNvPr>
              <p:cNvSpPr txBox="1"/>
              <p:nvPr/>
            </p:nvSpPr>
            <p:spPr>
              <a:xfrm>
                <a:off x="5624720" y="5733176"/>
                <a:ext cx="648319" cy="70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96142CF1-6C8F-C942-8FA5-49A89E615B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24720" y="5733176"/>
                <a:ext cx="648319" cy="705771"/>
              </a:xfrm>
              <a:prstGeom prst="rect">
                <a:avLst/>
              </a:prstGeom>
              <a:blipFill>
                <a:blip r:embed="rId22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文本框 18">
            <a:extLst>
              <a:ext uri="{FF2B5EF4-FFF2-40B4-BE49-F238E27FC236}">
                <a16:creationId xmlns:a16="http://schemas.microsoft.com/office/drawing/2014/main" id="{02478862-E6D8-D948-BF02-3EC397FB78D2}"/>
              </a:ext>
            </a:extLst>
          </p:cNvPr>
          <p:cNvSpPr txBox="1"/>
          <p:nvPr/>
        </p:nvSpPr>
        <p:spPr>
          <a:xfrm>
            <a:off x="3019472" y="557234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1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81" name="文本框 180">
            <a:extLst>
              <a:ext uri="{FF2B5EF4-FFF2-40B4-BE49-F238E27FC236}">
                <a16:creationId xmlns:a16="http://schemas.microsoft.com/office/drawing/2014/main" id="{6343A036-49D4-9C44-B7A9-7FAC3169F95E}"/>
              </a:ext>
            </a:extLst>
          </p:cNvPr>
          <p:cNvSpPr txBox="1"/>
          <p:nvPr/>
        </p:nvSpPr>
        <p:spPr>
          <a:xfrm>
            <a:off x="4279912" y="559063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1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82" name="文本框 181">
            <a:extLst>
              <a:ext uri="{FF2B5EF4-FFF2-40B4-BE49-F238E27FC236}">
                <a16:creationId xmlns:a16="http://schemas.microsoft.com/office/drawing/2014/main" id="{26D38261-A865-9549-A050-7FDBAB37CE14}"/>
              </a:ext>
            </a:extLst>
          </p:cNvPr>
          <p:cNvSpPr txBox="1"/>
          <p:nvPr/>
        </p:nvSpPr>
        <p:spPr>
          <a:xfrm>
            <a:off x="3433816" y="354797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2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83" name="文本框 182">
            <a:extLst>
              <a:ext uri="{FF2B5EF4-FFF2-40B4-BE49-F238E27FC236}">
                <a16:creationId xmlns:a16="http://schemas.microsoft.com/office/drawing/2014/main" id="{4E65F888-911E-9F4B-B999-77DF747438DD}"/>
              </a:ext>
            </a:extLst>
          </p:cNvPr>
          <p:cNvSpPr txBox="1"/>
          <p:nvPr/>
        </p:nvSpPr>
        <p:spPr>
          <a:xfrm>
            <a:off x="4698900" y="354827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2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84" name="文本框 183">
            <a:extLst>
              <a:ext uri="{FF2B5EF4-FFF2-40B4-BE49-F238E27FC236}">
                <a16:creationId xmlns:a16="http://schemas.microsoft.com/office/drawing/2014/main" id="{E4F693EA-41D1-F246-8AC2-E381FB279CF5}"/>
              </a:ext>
            </a:extLst>
          </p:cNvPr>
          <p:cNvSpPr txBox="1"/>
          <p:nvPr/>
        </p:nvSpPr>
        <p:spPr>
          <a:xfrm>
            <a:off x="3398270" y="381238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4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85" name="文本框 184">
            <a:extLst>
              <a:ext uri="{FF2B5EF4-FFF2-40B4-BE49-F238E27FC236}">
                <a16:creationId xmlns:a16="http://schemas.microsoft.com/office/drawing/2014/main" id="{950726D7-3976-744A-B942-F2D17D9EAA0D}"/>
              </a:ext>
            </a:extLst>
          </p:cNvPr>
          <p:cNvSpPr txBox="1"/>
          <p:nvPr/>
        </p:nvSpPr>
        <p:spPr>
          <a:xfrm>
            <a:off x="4449798" y="386661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4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86" name="文本框 185">
            <a:extLst>
              <a:ext uri="{FF2B5EF4-FFF2-40B4-BE49-F238E27FC236}">
                <a16:creationId xmlns:a16="http://schemas.microsoft.com/office/drawing/2014/main" id="{4FC93415-813E-304A-B327-A92FD4FB72DB}"/>
              </a:ext>
            </a:extLst>
          </p:cNvPr>
          <p:cNvSpPr txBox="1"/>
          <p:nvPr/>
        </p:nvSpPr>
        <p:spPr>
          <a:xfrm>
            <a:off x="4682698" y="190322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4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87" name="文本框 186">
            <a:extLst>
              <a:ext uri="{FF2B5EF4-FFF2-40B4-BE49-F238E27FC236}">
                <a16:creationId xmlns:a16="http://schemas.microsoft.com/office/drawing/2014/main" id="{0ADC4A88-A9D4-DE48-8F67-745A042511E2}"/>
              </a:ext>
            </a:extLst>
          </p:cNvPr>
          <p:cNvSpPr txBox="1"/>
          <p:nvPr/>
        </p:nvSpPr>
        <p:spPr>
          <a:xfrm>
            <a:off x="3429720" y="193758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4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88" name="文本框 187">
            <a:extLst>
              <a:ext uri="{FF2B5EF4-FFF2-40B4-BE49-F238E27FC236}">
                <a16:creationId xmlns:a16="http://schemas.microsoft.com/office/drawing/2014/main" id="{F11B675A-DF06-5545-A1FD-80B9B9B5AE14}"/>
              </a:ext>
            </a:extLst>
          </p:cNvPr>
          <p:cNvSpPr txBox="1"/>
          <p:nvPr/>
        </p:nvSpPr>
        <p:spPr>
          <a:xfrm>
            <a:off x="6090751" y="308471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2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89" name="文本框 188">
            <a:extLst>
              <a:ext uri="{FF2B5EF4-FFF2-40B4-BE49-F238E27FC236}">
                <a16:creationId xmlns:a16="http://schemas.microsoft.com/office/drawing/2014/main" id="{7614DA75-023F-EB4D-B567-967598DFB33B}"/>
              </a:ext>
            </a:extLst>
          </p:cNvPr>
          <p:cNvSpPr txBox="1"/>
          <p:nvPr/>
        </p:nvSpPr>
        <p:spPr>
          <a:xfrm>
            <a:off x="7355835" y="3085012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2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997B2339-D444-E44E-84FE-6EC2395C48D6}"/>
                  </a:ext>
                </a:extLst>
              </p:cNvPr>
              <p:cNvSpPr txBox="1"/>
              <p:nvPr/>
            </p:nvSpPr>
            <p:spPr>
              <a:xfrm>
                <a:off x="6090751" y="5733175"/>
                <a:ext cx="648318" cy="70577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kumimoji="1"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190" name="文本框 189">
                <a:extLst>
                  <a:ext uri="{FF2B5EF4-FFF2-40B4-BE49-F238E27FC236}">
                    <a16:creationId xmlns:a16="http://schemas.microsoft.com/office/drawing/2014/main" id="{997B2339-D444-E44E-84FE-6EC2395C48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0751" y="5733175"/>
                <a:ext cx="648318" cy="705771"/>
              </a:xfrm>
              <a:prstGeom prst="rect">
                <a:avLst/>
              </a:prstGeom>
              <a:blipFill>
                <a:blip r:embed="rId23"/>
                <a:stretch>
                  <a:fillRect b="-7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2" name="文本框 191">
            <a:extLst>
              <a:ext uri="{FF2B5EF4-FFF2-40B4-BE49-F238E27FC236}">
                <a16:creationId xmlns:a16="http://schemas.microsoft.com/office/drawing/2014/main" id="{B3387720-C279-C94C-AB0C-F344B29A8574}"/>
              </a:ext>
            </a:extLst>
          </p:cNvPr>
          <p:cNvSpPr txBox="1"/>
          <p:nvPr/>
        </p:nvSpPr>
        <p:spPr>
          <a:xfrm>
            <a:off x="8810487" y="551839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2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193" name="文本框 192">
            <a:extLst>
              <a:ext uri="{FF2B5EF4-FFF2-40B4-BE49-F238E27FC236}">
                <a16:creationId xmlns:a16="http://schemas.microsoft.com/office/drawing/2014/main" id="{6D385816-9D39-8841-87B5-5731F7D65DF3}"/>
              </a:ext>
            </a:extLst>
          </p:cNvPr>
          <p:cNvSpPr txBox="1"/>
          <p:nvPr/>
        </p:nvSpPr>
        <p:spPr>
          <a:xfrm>
            <a:off x="10075571" y="551869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2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pic>
        <p:nvPicPr>
          <p:cNvPr id="208" name="Picture 68" descr="page177image7931712">
            <a:extLst>
              <a:ext uri="{FF2B5EF4-FFF2-40B4-BE49-F238E27FC236}">
                <a16:creationId xmlns:a16="http://schemas.microsoft.com/office/drawing/2014/main" id="{6FEE4EEC-458A-9548-9558-FEA43EF2FB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551800" y="3847281"/>
            <a:ext cx="291378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" name="Picture 68" descr="page177image7931712">
            <a:extLst>
              <a:ext uri="{FF2B5EF4-FFF2-40B4-BE49-F238E27FC236}">
                <a16:creationId xmlns:a16="http://schemas.microsoft.com/office/drawing/2014/main" id="{C73C15CE-49E4-F742-A949-F3F75E7F4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68379" y="3832542"/>
            <a:ext cx="2913785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0" name="矩形 209">
            <a:extLst>
              <a:ext uri="{FF2B5EF4-FFF2-40B4-BE49-F238E27FC236}">
                <a16:creationId xmlns:a16="http://schemas.microsoft.com/office/drawing/2014/main" id="{12C10C76-A79F-D34A-AF04-A66BF975BED7}"/>
              </a:ext>
            </a:extLst>
          </p:cNvPr>
          <p:cNvSpPr/>
          <p:nvPr/>
        </p:nvSpPr>
        <p:spPr>
          <a:xfrm>
            <a:off x="1406764" y="3508613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  <a:alpha val="9451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7929E0C5-AD4E-004C-8283-FABECDE070BC}"/>
                  </a:ext>
                </a:extLst>
              </p:cNvPr>
              <p:cNvSpPr txBox="1"/>
              <p:nvPr/>
            </p:nvSpPr>
            <p:spPr>
              <a:xfrm>
                <a:off x="1455364" y="3508613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11" name="文本框 210">
                <a:extLst>
                  <a:ext uri="{FF2B5EF4-FFF2-40B4-BE49-F238E27FC236}">
                    <a16:creationId xmlns:a16="http://schemas.microsoft.com/office/drawing/2014/main" id="{7929E0C5-AD4E-004C-8283-FABECDE070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5364" y="3508613"/>
                <a:ext cx="360000" cy="360000"/>
              </a:xfrm>
              <a:prstGeom prst="rect">
                <a:avLst/>
              </a:prstGeom>
              <a:blipFill>
                <a:blip r:embed="rId24"/>
                <a:stretch>
                  <a:fillRect r="-27586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2" name="矩形 211">
            <a:extLst>
              <a:ext uri="{FF2B5EF4-FFF2-40B4-BE49-F238E27FC236}">
                <a16:creationId xmlns:a16="http://schemas.microsoft.com/office/drawing/2014/main" id="{467A2673-F8E1-3D4B-9A97-74A67C62A308}"/>
              </a:ext>
            </a:extLst>
          </p:cNvPr>
          <p:cNvSpPr/>
          <p:nvPr/>
        </p:nvSpPr>
        <p:spPr>
          <a:xfrm>
            <a:off x="53932" y="3508613"/>
            <a:ext cx="457200" cy="457200"/>
          </a:xfrm>
          <a:prstGeom prst="rect">
            <a:avLst/>
          </a:prstGeom>
          <a:solidFill>
            <a:schemeClr val="tx2">
              <a:lumMod val="60000"/>
              <a:lumOff val="40000"/>
              <a:alpha val="9451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A2785F17-9770-3442-969B-30F5DC18CBE7}"/>
                  </a:ext>
                </a:extLst>
              </p:cNvPr>
              <p:cNvSpPr txBox="1"/>
              <p:nvPr/>
            </p:nvSpPr>
            <p:spPr>
              <a:xfrm>
                <a:off x="102532" y="3508613"/>
                <a:ext cx="360000" cy="36000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kumimoji="1"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213" name="文本框 212">
                <a:extLst>
                  <a:ext uri="{FF2B5EF4-FFF2-40B4-BE49-F238E27FC236}">
                    <a16:creationId xmlns:a16="http://schemas.microsoft.com/office/drawing/2014/main" id="{A2785F17-9770-3442-969B-30F5DC18CB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532" y="3508613"/>
                <a:ext cx="360000" cy="360000"/>
              </a:xfrm>
              <a:prstGeom prst="rect">
                <a:avLst/>
              </a:prstGeom>
              <a:blipFill>
                <a:blip r:embed="rId25"/>
                <a:stretch>
                  <a:fillRect r="-27586" b="-2758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8" name="矩形 217">
            <a:extLst>
              <a:ext uri="{FF2B5EF4-FFF2-40B4-BE49-F238E27FC236}">
                <a16:creationId xmlns:a16="http://schemas.microsoft.com/office/drawing/2014/main" id="{74159AA4-BD87-4744-9F11-3FFA767C08FF}"/>
              </a:ext>
            </a:extLst>
          </p:cNvPr>
          <p:cNvSpPr/>
          <p:nvPr/>
        </p:nvSpPr>
        <p:spPr>
          <a:xfrm>
            <a:off x="-279059" y="3170616"/>
            <a:ext cx="2494333" cy="1131446"/>
          </a:xfrm>
          <a:prstGeom prst="rect">
            <a:avLst/>
          </a:prstGeom>
          <a:solidFill>
            <a:schemeClr val="tx2">
              <a:lumMod val="60000"/>
              <a:lumOff val="40000"/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9" name="文本框 218">
            <a:extLst>
              <a:ext uri="{FF2B5EF4-FFF2-40B4-BE49-F238E27FC236}">
                <a16:creationId xmlns:a16="http://schemas.microsoft.com/office/drawing/2014/main" id="{DCBF71FC-37F6-E645-A89F-33619563F24B}"/>
              </a:ext>
            </a:extLst>
          </p:cNvPr>
          <p:cNvSpPr txBox="1"/>
          <p:nvPr/>
        </p:nvSpPr>
        <p:spPr>
          <a:xfrm>
            <a:off x="344748" y="3089185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0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220" name="文本框 219">
            <a:extLst>
              <a:ext uri="{FF2B5EF4-FFF2-40B4-BE49-F238E27FC236}">
                <a16:creationId xmlns:a16="http://schemas.microsoft.com/office/drawing/2014/main" id="{021B2917-D740-E247-BA98-59C9035E6A2A}"/>
              </a:ext>
            </a:extLst>
          </p:cNvPr>
          <p:cNvSpPr txBox="1"/>
          <p:nvPr/>
        </p:nvSpPr>
        <p:spPr>
          <a:xfrm>
            <a:off x="1609832" y="3089484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0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ACE0EB7E-C6CB-EA4F-A91F-0A449DE0330C}"/>
              </a:ext>
            </a:extLst>
          </p:cNvPr>
          <p:cNvSpPr txBox="1"/>
          <p:nvPr/>
        </p:nvSpPr>
        <p:spPr>
          <a:xfrm>
            <a:off x="9168447" y="3500977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6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223" name="文本框 222">
            <a:extLst>
              <a:ext uri="{FF2B5EF4-FFF2-40B4-BE49-F238E27FC236}">
                <a16:creationId xmlns:a16="http://schemas.microsoft.com/office/drawing/2014/main" id="{9E8697FF-013C-0146-B532-807E466CD6D4}"/>
              </a:ext>
            </a:extLst>
          </p:cNvPr>
          <p:cNvSpPr txBox="1"/>
          <p:nvPr/>
        </p:nvSpPr>
        <p:spPr>
          <a:xfrm>
            <a:off x="10433531" y="3501276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6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224" name="文本框 223">
            <a:extLst>
              <a:ext uri="{FF2B5EF4-FFF2-40B4-BE49-F238E27FC236}">
                <a16:creationId xmlns:a16="http://schemas.microsoft.com/office/drawing/2014/main" id="{F6848FD7-96AC-1740-A50F-A5BF0F6A83BF}"/>
              </a:ext>
            </a:extLst>
          </p:cNvPr>
          <p:cNvSpPr txBox="1"/>
          <p:nvPr/>
        </p:nvSpPr>
        <p:spPr>
          <a:xfrm>
            <a:off x="9179722" y="1902926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12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225" name="文本框 224">
            <a:extLst>
              <a:ext uri="{FF2B5EF4-FFF2-40B4-BE49-F238E27FC236}">
                <a16:creationId xmlns:a16="http://schemas.microsoft.com/office/drawing/2014/main" id="{1F9318F5-6426-724D-9F56-62905561D91A}"/>
              </a:ext>
            </a:extLst>
          </p:cNvPr>
          <p:cNvSpPr txBox="1"/>
          <p:nvPr/>
        </p:nvSpPr>
        <p:spPr>
          <a:xfrm>
            <a:off x="10444806" y="190322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12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226" name="文本框 225">
            <a:extLst>
              <a:ext uri="{FF2B5EF4-FFF2-40B4-BE49-F238E27FC236}">
                <a16:creationId xmlns:a16="http://schemas.microsoft.com/office/drawing/2014/main" id="{BFBD4874-15D4-1842-8264-E8EDCA6DDFE4}"/>
              </a:ext>
            </a:extLst>
          </p:cNvPr>
          <p:cNvSpPr txBox="1"/>
          <p:nvPr/>
        </p:nvSpPr>
        <p:spPr>
          <a:xfrm>
            <a:off x="8881961" y="457005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12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  <p:sp>
        <p:nvSpPr>
          <p:cNvPr id="227" name="文本框 226">
            <a:extLst>
              <a:ext uri="{FF2B5EF4-FFF2-40B4-BE49-F238E27FC236}">
                <a16:creationId xmlns:a16="http://schemas.microsoft.com/office/drawing/2014/main" id="{ECB5FF2D-E7CE-6845-80D3-B975D01BC2AA}"/>
              </a:ext>
            </a:extLst>
          </p:cNvPr>
          <p:cNvSpPr txBox="1"/>
          <p:nvPr/>
        </p:nvSpPr>
        <p:spPr>
          <a:xfrm>
            <a:off x="10147045" y="457304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>
                <a:latin typeface="+mj-ea"/>
                <a:ea typeface="+mj-ea"/>
              </a:rPr>
              <a:t>12</a:t>
            </a:r>
            <a:endParaRPr kumimoji="1" lang="zh-CN" altLang="en-US" sz="2400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83747747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pageCurlDouble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5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66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1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82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181" grpId="0"/>
      <p:bldP spid="182" grpId="0"/>
      <p:bldP spid="183" grpId="0"/>
      <p:bldP spid="184" grpId="0"/>
      <p:bldP spid="185" grpId="0"/>
      <p:bldP spid="186" grpId="0"/>
      <p:bldP spid="187" grpId="0"/>
      <p:bldP spid="188" grpId="0"/>
      <p:bldP spid="189" grpId="0"/>
      <p:bldP spid="192" grpId="0"/>
      <p:bldP spid="193" grpId="0"/>
      <p:bldP spid="219" grpId="0"/>
      <p:bldP spid="220" grpId="0"/>
      <p:bldP spid="222" grpId="0"/>
      <p:bldP spid="223" grpId="0"/>
      <p:bldP spid="224" grpId="0"/>
      <p:bldP spid="225" grpId="0"/>
      <p:bldP spid="226" grpId="0"/>
      <p:bldP spid="2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67" name="矩形 66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CD37DE00-792E-2447-8173-A45B73FE2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159DEFA-FED2-D04A-BCF4-7B029D1FA8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49434" y="808659"/>
            <a:ext cx="7409959" cy="221283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F36B7DA2-9D71-E74D-A40C-9EA97BD8CC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9434" y="3429000"/>
            <a:ext cx="7409959" cy="2899549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A537C6F5-195A-F744-9581-AF47CEF35731}"/>
              </a:ext>
            </a:extLst>
          </p:cNvPr>
          <p:cNvSpPr txBox="1"/>
          <p:nvPr/>
        </p:nvSpPr>
        <p:spPr>
          <a:xfrm>
            <a:off x="1391014" y="1561134"/>
            <a:ext cx="9541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+mj-ea"/>
                <a:ea typeface="+mj-ea"/>
              </a:rPr>
              <a:t>RNN</a:t>
            </a:r>
            <a:endParaRPr kumimoji="1" lang="zh-CN" altLang="en-US" sz="4000" dirty="0">
              <a:latin typeface="+mj-ea"/>
              <a:ea typeface="+mj-ea"/>
            </a:endParaRPr>
          </a:p>
        </p:txBody>
      </p:sp>
      <p:sp>
        <p:nvSpPr>
          <p:cNvPr id="78" name="文本框 77">
            <a:extLst>
              <a:ext uri="{FF2B5EF4-FFF2-40B4-BE49-F238E27FC236}">
                <a16:creationId xmlns:a16="http://schemas.microsoft.com/office/drawing/2014/main" id="{ED94E2C3-2ED0-B846-803D-4E88F41EF725}"/>
              </a:ext>
            </a:extLst>
          </p:cNvPr>
          <p:cNvSpPr txBox="1"/>
          <p:nvPr/>
        </p:nvSpPr>
        <p:spPr>
          <a:xfrm>
            <a:off x="1134533" y="4524831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4000" dirty="0">
                <a:latin typeface="+mj-ea"/>
                <a:ea typeface="+mj-ea"/>
              </a:rPr>
              <a:t>LSTM</a:t>
            </a:r>
          </a:p>
        </p:txBody>
      </p:sp>
    </p:spTree>
    <p:extLst>
      <p:ext uri="{BB962C8B-B14F-4D97-AF65-F5344CB8AC3E}">
        <p14:creationId xmlns:p14="http://schemas.microsoft.com/office/powerpoint/2010/main" val="3702404275"/>
      </p:ext>
    </p:extLst>
  </p:cSld>
  <p:clrMapOvr>
    <a:masterClrMapping/>
  </p:clrMapOvr>
  <p:transition>
    <p:dissolv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67" name="矩形 66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CD37DE00-792E-2447-8173-A45B73FE2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10CDC1E-1264-C94B-86DA-9926CCC9250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44588" y="925830"/>
            <a:ext cx="10070592" cy="566470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D04D557-B3BC-5044-80E7-E312061EAE4D}"/>
              </a:ext>
            </a:extLst>
          </p:cNvPr>
          <p:cNvSpPr txBox="1"/>
          <p:nvPr/>
        </p:nvSpPr>
        <p:spPr>
          <a:xfrm>
            <a:off x="1211784" y="221418"/>
            <a:ext cx="46089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Sequence to Sequence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模型</a:t>
            </a:r>
          </a:p>
        </p:txBody>
      </p:sp>
    </p:spTree>
    <p:extLst>
      <p:ext uri="{BB962C8B-B14F-4D97-AF65-F5344CB8AC3E}">
        <p14:creationId xmlns:p14="http://schemas.microsoft.com/office/powerpoint/2010/main" val="3468489887"/>
      </p:ext>
    </p:extLst>
  </p:cSld>
  <p:clrMapOvr>
    <a:masterClrMapping/>
  </p:clrMapOvr>
  <p:transition>
    <p:blinds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67" name="矩形 66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6" name="图片 75">
            <a:extLst>
              <a:ext uri="{FF2B5EF4-FFF2-40B4-BE49-F238E27FC236}">
                <a16:creationId xmlns:a16="http://schemas.microsoft.com/office/drawing/2014/main" id="{CD37DE00-792E-2447-8173-A45B73FE27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93FE856-6589-3247-BAF9-79CBDECF0A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365" y="3429000"/>
            <a:ext cx="10953269" cy="313385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4AB63D36-2438-7E48-AFC7-894E8EB478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1349" y="614767"/>
            <a:ext cx="5829300" cy="554990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6B0B06C-D2C8-624C-832D-B6DAB2AAEF4F}"/>
              </a:ext>
            </a:extLst>
          </p:cNvPr>
          <p:cNvSpPr txBox="1"/>
          <p:nvPr/>
        </p:nvSpPr>
        <p:spPr>
          <a:xfrm>
            <a:off x="1211784" y="221418"/>
            <a:ext cx="262123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Attention</a:t>
            </a:r>
            <a:r>
              <a:rPr lang="zh-CN" altLang="en-US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机制</a:t>
            </a:r>
          </a:p>
        </p:txBody>
      </p:sp>
    </p:spTree>
    <p:extLst>
      <p:ext uri="{BB962C8B-B14F-4D97-AF65-F5344CB8AC3E}">
        <p14:creationId xmlns:p14="http://schemas.microsoft.com/office/powerpoint/2010/main" val="3409486573"/>
      </p:ext>
    </p:extLst>
  </p:cSld>
  <p:clrMapOvr>
    <a:masterClrMapping/>
  </p:clrMapOvr>
  <p:transition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412845"/>
            <a:ext cx="1059131" cy="201922"/>
            <a:chOff x="2006150" y="1190660"/>
            <a:chExt cx="1932917" cy="101043"/>
          </a:xfrm>
        </p:grpSpPr>
        <p:sp>
          <p:nvSpPr>
            <p:cNvPr id="67" name="矩形 66"/>
            <p:cNvSpPr/>
            <p:nvPr/>
          </p:nvSpPr>
          <p:spPr>
            <a:xfrm>
              <a:off x="2515794" y="1190660"/>
              <a:ext cx="430880" cy="101043"/>
            </a:xfrm>
            <a:prstGeom prst="rect">
              <a:avLst/>
            </a:prstGeom>
            <a:solidFill>
              <a:srgbClr val="EF5B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3011991" y="1190660"/>
              <a:ext cx="430880" cy="101043"/>
            </a:xfrm>
            <a:prstGeom prst="rect">
              <a:avLst/>
            </a:prstGeom>
            <a:solidFill>
              <a:srgbClr val="7562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3508187" y="1190660"/>
              <a:ext cx="430880" cy="101043"/>
            </a:xfrm>
            <a:prstGeom prst="rect">
              <a:avLst/>
            </a:prstGeom>
            <a:solidFill>
              <a:srgbClr val="5ABB9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006150" y="1190660"/>
              <a:ext cx="430880" cy="101043"/>
            </a:xfrm>
            <a:prstGeom prst="rect">
              <a:avLst/>
            </a:prstGeom>
            <a:solidFill>
              <a:srgbClr val="F2B97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1FE669BA-A657-1044-9EDE-0CC37E36D34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95468" y="952929"/>
            <a:ext cx="9801064" cy="5371846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CD37DE00-792E-2447-8173-A45B73FE27F7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82345" y="419054"/>
            <a:ext cx="1065670" cy="106775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8FAD52D8-AF50-7140-B91E-426996BF5DBE}"/>
              </a:ext>
            </a:extLst>
          </p:cNvPr>
          <p:cNvSpPr txBox="1"/>
          <p:nvPr/>
        </p:nvSpPr>
        <p:spPr>
          <a:xfrm>
            <a:off x="1211784" y="221418"/>
            <a:ext cx="3477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Songti SC" panose="02010600040101010101" pitchFamily="2" charset="-122"/>
                <a:ea typeface="Songti SC" panose="02010600040101010101" pitchFamily="2" charset="-122"/>
              </a:rPr>
              <a:t>Bidirectional RNN </a:t>
            </a:r>
          </a:p>
        </p:txBody>
      </p:sp>
    </p:spTree>
    <p:extLst>
      <p:ext uri="{BB962C8B-B14F-4D97-AF65-F5344CB8AC3E}">
        <p14:creationId xmlns:p14="http://schemas.microsoft.com/office/powerpoint/2010/main" val="42299002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>
        <p15:prstTrans prst="origami"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97197" y="2374494"/>
            <a:ext cx="6489833" cy="2180035"/>
          </a:xfrm>
          <a:prstGeom prst="rect">
            <a:avLst/>
          </a:prstGeom>
          <a:noFill/>
          <a:ln w="63500">
            <a:solidFill>
              <a:srgbClr val="EF5B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9922463" y="2374494"/>
            <a:ext cx="221227" cy="2182761"/>
          </a:xfrm>
          <a:prstGeom prst="rect">
            <a:avLst/>
          </a:prstGeom>
          <a:solidFill>
            <a:srgbClr val="EF5B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741918" y="2910513"/>
            <a:ext cx="5400389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rgbClr val="EF5B43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Transformer</a:t>
            </a:r>
            <a:endParaRPr lang="zh-CN" altLang="en-US" sz="6600" b="1" dirty="0">
              <a:solidFill>
                <a:srgbClr val="EF5B43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5CB7102-A0CF-0D45-A2EC-CB70CE4576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46901" y="1629018"/>
            <a:ext cx="1281642" cy="1284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495902"/>
      </p:ext>
    </p:extLst>
  </p:cSld>
  <p:clrMapOvr>
    <a:masterClrMapping/>
  </p:clrMapOvr>
  <p:transition>
    <p:blinds dir="vert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多彩复古答辩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271</Words>
  <Application>Microsoft Macintosh PowerPoint</Application>
  <PresentationFormat>宽屏</PresentationFormat>
  <Paragraphs>117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宋体</vt:lpstr>
      <vt:lpstr>微软雅黑</vt:lpstr>
      <vt:lpstr>Songti SC</vt:lpstr>
      <vt:lpstr>YuMincho +36p Kana Medium</vt:lpstr>
      <vt:lpstr>Arial</vt:lpstr>
      <vt:lpstr>Calibri</vt:lpstr>
      <vt:lpstr>Cambria Math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毕业答辩</dc:title>
  <dc:creator>第一PPT</dc:creator>
  <cp:keywords>www.1ppt.com</cp:keywords>
  <dc:description>www.1ppt.com</dc:description>
  <cp:lastModifiedBy>Gao Shijie</cp:lastModifiedBy>
  <cp:revision>79</cp:revision>
  <dcterms:created xsi:type="dcterms:W3CDTF">2017-04-01T14:37:23Z</dcterms:created>
  <dcterms:modified xsi:type="dcterms:W3CDTF">2020-03-23T06:04:44Z</dcterms:modified>
</cp:coreProperties>
</file>